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Roboto"/>
      <p:regular r:id="rId28"/>
      <p:bold r:id="rId29"/>
      <p:italic r:id="rId30"/>
      <p:boldItalic r:id="rId31"/>
    </p:embeddedFont>
    <p:embeddedFont>
      <p:font typeface="Open Sans SemiBold"/>
      <p:regular r:id="rId32"/>
      <p:bold r:id="rId33"/>
      <p:italic r:id="rId34"/>
      <p:boldItalic r:id="rId35"/>
    </p:embeddedFont>
    <p:embeddedFont>
      <p:font typeface="Open Sans Medium"/>
      <p:regular r:id="rId36"/>
      <p:bold r:id="rId37"/>
      <p:italic r:id="rId38"/>
      <p:boldItalic r:id="rId39"/>
    </p:embeddedFont>
    <p:embeddedFont>
      <p:font typeface="Lexend Deca"/>
      <p:regular r:id="rId40"/>
      <p:bold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863EAF7-A92C-4ED7-A6DE-16D9DCE8EB33}">
  <a:tblStyle styleId="{9863EAF7-A92C-4ED7-A6DE-16D9DCE8EB3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exendDeca-regular.fntdata"/><Relationship Id="rId20" Type="http://schemas.openxmlformats.org/officeDocument/2006/relationships/slide" Target="slides/slide14.xml"/><Relationship Id="rId42" Type="http://schemas.openxmlformats.org/officeDocument/2006/relationships/font" Target="fonts/OpenSans-regular.fntdata"/><Relationship Id="rId41" Type="http://schemas.openxmlformats.org/officeDocument/2006/relationships/font" Target="fonts/LexendDeca-bold.fntdata"/><Relationship Id="rId22" Type="http://schemas.openxmlformats.org/officeDocument/2006/relationships/slide" Target="slides/slide16.xml"/><Relationship Id="rId44" Type="http://schemas.openxmlformats.org/officeDocument/2006/relationships/font" Target="fonts/OpenSans-italic.fntdata"/><Relationship Id="rId21" Type="http://schemas.openxmlformats.org/officeDocument/2006/relationships/slide" Target="slides/slide15.xml"/><Relationship Id="rId43" Type="http://schemas.openxmlformats.org/officeDocument/2006/relationships/font" Target="fonts/OpenSans-bold.fntdata"/><Relationship Id="rId24" Type="http://schemas.openxmlformats.org/officeDocument/2006/relationships/slide" Target="slides/slide18.xml"/><Relationship Id="rId23" Type="http://schemas.openxmlformats.org/officeDocument/2006/relationships/slide" Target="slides/slide17.xml"/><Relationship Id="rId45"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33" Type="http://schemas.openxmlformats.org/officeDocument/2006/relationships/font" Target="fonts/OpenSansSemiBold-bold.fntdata"/><Relationship Id="rId10" Type="http://schemas.openxmlformats.org/officeDocument/2006/relationships/slide" Target="slides/slide4.xml"/><Relationship Id="rId32" Type="http://schemas.openxmlformats.org/officeDocument/2006/relationships/font" Target="fonts/OpenSansSemiBold-regular.fntdata"/><Relationship Id="rId13" Type="http://schemas.openxmlformats.org/officeDocument/2006/relationships/slide" Target="slides/slide7.xml"/><Relationship Id="rId35" Type="http://schemas.openxmlformats.org/officeDocument/2006/relationships/font" Target="fonts/OpenSansSemiBold-boldItalic.fntdata"/><Relationship Id="rId12" Type="http://schemas.openxmlformats.org/officeDocument/2006/relationships/slide" Target="slides/slide6.xml"/><Relationship Id="rId34" Type="http://schemas.openxmlformats.org/officeDocument/2006/relationships/font" Target="fonts/OpenSansSemiBold-italic.fntdata"/><Relationship Id="rId15" Type="http://schemas.openxmlformats.org/officeDocument/2006/relationships/slide" Target="slides/slide9.xml"/><Relationship Id="rId37" Type="http://schemas.openxmlformats.org/officeDocument/2006/relationships/font" Target="fonts/OpenSansMedium-bold.fntdata"/><Relationship Id="rId14" Type="http://schemas.openxmlformats.org/officeDocument/2006/relationships/slide" Target="slides/slide8.xml"/><Relationship Id="rId36" Type="http://schemas.openxmlformats.org/officeDocument/2006/relationships/font" Target="fonts/OpenSansMedium-regular.fntdata"/><Relationship Id="rId17" Type="http://schemas.openxmlformats.org/officeDocument/2006/relationships/slide" Target="slides/slide11.xml"/><Relationship Id="rId39" Type="http://schemas.openxmlformats.org/officeDocument/2006/relationships/font" Target="fonts/OpenSansMedium-boldItalic.fntdata"/><Relationship Id="rId16" Type="http://schemas.openxmlformats.org/officeDocument/2006/relationships/slide" Target="slides/slide10.xml"/><Relationship Id="rId38" Type="http://schemas.openxmlformats.org/officeDocument/2006/relationships/font" Target="fonts/OpenSansMedium-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videos/developing-writers-feedback-tied-to-criteria" TargetMode="External"/><Relationship Id="rId3" Type="http://schemas.openxmlformats.org/officeDocument/2006/relationships/hyperlink" Target="https://turnitin.com/products/feedback-studio/best-practice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urnitin.com/products/feedback-studio/best-practice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urnitin.com/products/feedback-studio/best-practice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elp.turnitin.com/feedback-studio/turnitin-website/instructor/classes-and-master-classes/class-usage-statistics.htm" TargetMode="External"/><Relationship Id="rId3" Type="http://schemas.openxmlformats.org/officeDocument/2006/relationships/hyperlink" Target="https://help.turnitin.com/feedback-studio/turnitin-website/instructor/classes-and-master-classes/learning-analytics-report.htm" TargetMode="External"/><Relationship Id="rId4" Type="http://schemas.openxmlformats.org/officeDocument/2006/relationships/hyperlink" Target="https://help.turnitin.com/feedback-studio/turnitin-website/administrator/account-statistics.htm" TargetMode="External"/><Relationship Id="rId5" Type="http://schemas.openxmlformats.org/officeDocument/2006/relationships/hyperlink" Target="https://turnitin.com/products/feedback-studio/best-practice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o.turnitin.com/safeguarding-academic-integrity-slides-us?_ga=2.131987085.307609739.1664806161-1526369189.1622120414" TargetMode="External"/><Relationship Id="rId3" Type="http://schemas.openxmlformats.org/officeDocument/2006/relationships/hyperlink" Target="https://turnitin.com/products/feedback-studio/best-practice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urnitin.com/products/feedback-studio/best-practice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products/feedback-studio/best-practices" TargetMode="External"/><Relationship Id="rId3" Type="http://schemas.openxmlformats.org/officeDocument/2006/relationships/hyperlink" Target="https://turnitin.com/products/feedback-studio/best-practice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urnitin.com/products/feedback-studio/best-practices" TargetMode="External"/><Relationship Id="rId3" Type="http://schemas.openxmlformats.org/officeDocument/2006/relationships/hyperlink" Target="https://turnitin.com/products/feedback-studio/best-practices"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deed.com/career-advice/career-development/how-to-write-smart-goals" TargetMode="External"/><Relationship Id="rId3" Type="http://schemas.openxmlformats.org/officeDocument/2006/relationships/hyperlink" Target="https://turnitin.com/products/feedback-studio/best-practices"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urnitin.com/products/feedback-studio/best-practice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products/feedback-studio/best-practice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urnitin.com/products/feedback-studio/best-practice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elp.turnitin.com/feedback-studio/turnitin-website/instructor/similarity-report-exclusions/excluding-assignment-templates.htm#:~:text=Template%20exclusion%20in%20the%20Similarity,the%20Exclude%20Assignment%20Template%20sett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urnitin.com/products/feedback-studio/best-practice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ff5c862f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ff5c862f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050">
                <a:solidFill>
                  <a:schemeClr val="dk1"/>
                </a:solidFill>
                <a:highlight>
                  <a:srgbClr val="FFFFFF"/>
                </a:highlight>
                <a:latin typeface="Roboto"/>
                <a:ea typeface="Roboto"/>
                <a:cs typeface="Roboto"/>
                <a:sym typeface="Roboto"/>
              </a:rPr>
              <a:t>Presenter notes:</a:t>
            </a:r>
            <a:r>
              <a:rPr lang="en-GB" sz="1050">
                <a:solidFill>
                  <a:schemeClr val="dk1"/>
                </a:solidFill>
                <a:highlight>
                  <a:srgbClr val="FFFFFF"/>
                </a:highlight>
                <a:latin typeface="Roboto"/>
                <a:ea typeface="Roboto"/>
                <a:cs typeface="Roboto"/>
                <a:sym typeface="Roboto"/>
              </a:rPr>
              <a:t> The ideas and suggestions here are intended to serve as an introduction to best use instructional practices to help educators use the various aspects of Feedback Studio to meet classroom or institutional instructional goals.. Many resources and help guides will be linked in the notes throughout for further guidance and information. This slide deck (as well as Parts 1-3) is intended for presentation after the Turnitin product training so the focus will be how to get the best instructional value from its use, not “how to” or “set up” activities.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24cf8322b4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24cf8322b4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 </a:t>
            </a:r>
            <a:r>
              <a:rPr lang="en-GB">
                <a:solidFill>
                  <a:schemeClr val="dk1"/>
                </a:solidFill>
              </a:rPr>
              <a:t>This slide focuses on the use of Feedback Studio’s various tools to respond to a specific focus, in this case, focusing on f</a:t>
            </a:r>
            <a:r>
              <a:rPr b="1" lang="en-GB">
                <a:solidFill>
                  <a:schemeClr val="dk1"/>
                </a:solidFill>
              </a:rPr>
              <a:t>ormative feedback during instruction</a:t>
            </a:r>
            <a:r>
              <a:rPr lang="en-GB">
                <a:solidFill>
                  <a:schemeClr val="dk1"/>
                </a:solidFill>
              </a:rPr>
              <a:t>. Links to various help documents are provided.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Consider sharing this vidbit on </a:t>
            </a:r>
            <a:r>
              <a:rPr lang="en-GB" u="sng">
                <a:solidFill>
                  <a:srgbClr val="1155CC"/>
                </a:solidFill>
                <a:hlinkClick r:id="rId2">
                  <a:extLst>
                    <a:ext uri="{A12FA001-AC4F-418D-AE19-62706E023703}">
                      <ahyp:hlinkClr val="tx"/>
                    </a:ext>
                  </a:extLst>
                </a:hlinkClick>
              </a:rPr>
              <a:t>Developing Writers: Feedback Tied to Criteria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For further guidance, please access the </a:t>
            </a:r>
            <a:r>
              <a:rPr lang="en-GB" u="sng">
                <a:solidFill>
                  <a:schemeClr val="hlink"/>
                </a:solidFill>
                <a:hlinkClick r:id="rId3"/>
              </a:rPr>
              <a:t>Facilitator guide: Part 4</a:t>
            </a:r>
            <a:r>
              <a:rPr lang="en-GB">
                <a:solidFill>
                  <a:schemeClr val="dk1"/>
                </a:solidFill>
              </a:rPr>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24cf8322b4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24cf8322b4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 </a:t>
            </a:r>
            <a:r>
              <a:rPr lang="en-GB">
                <a:solidFill>
                  <a:schemeClr val="dk1"/>
                </a:solidFill>
              </a:rPr>
              <a:t>This slide focuses on the use of Feedback Studio’s various tools to respond to a specific focus; in this case, focusing on </a:t>
            </a:r>
            <a:r>
              <a:rPr b="1" lang="en-GB">
                <a:solidFill>
                  <a:schemeClr val="dk1"/>
                </a:solidFill>
              </a:rPr>
              <a:t>achieving</a:t>
            </a:r>
            <a:r>
              <a:rPr lang="en-GB">
                <a:solidFill>
                  <a:schemeClr val="dk1"/>
                </a:solidFill>
              </a:rPr>
              <a:t> </a:t>
            </a:r>
            <a:r>
              <a:rPr b="1" lang="en-GB">
                <a:solidFill>
                  <a:schemeClr val="dk1"/>
                </a:solidFill>
              </a:rPr>
              <a:t>literacy goals</a:t>
            </a:r>
            <a:r>
              <a:rPr lang="en-GB">
                <a:solidFill>
                  <a:schemeClr val="dk1"/>
                </a:solidFill>
              </a:rPr>
              <a:t>. Links to various help documents are provided.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For further guidance, please access the </a:t>
            </a:r>
            <a:r>
              <a:rPr lang="en-GB" u="sng">
                <a:solidFill>
                  <a:schemeClr val="hlink"/>
                </a:solidFill>
                <a:hlinkClick r:id="rId2"/>
              </a:rPr>
              <a:t>Facilitator guide: Part 4</a:t>
            </a:r>
            <a:r>
              <a:rPr lang="en-GB">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24cf8322b4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24cf8322b4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 </a:t>
            </a:r>
            <a:r>
              <a:rPr lang="en-GB">
                <a:solidFill>
                  <a:schemeClr val="dk1"/>
                </a:solidFill>
              </a:rPr>
              <a:t>Reminder that feedback and grading are differentiated here purposefully. Formative feedback occurs before the more final, summative grading process.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For further guidance, please access the </a:t>
            </a:r>
            <a:r>
              <a:rPr lang="en-GB" u="sng">
                <a:solidFill>
                  <a:schemeClr val="hlink"/>
                </a:solidFill>
                <a:hlinkClick r:id="rId2"/>
              </a:rPr>
              <a:t>Facilitator guide: Part 4</a:t>
            </a:r>
            <a:r>
              <a:rPr lang="en-GB">
                <a:solidFill>
                  <a:schemeClr val="dk1"/>
                </a:solidFill>
              </a:rPr>
              <a:t>.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24cf8322b4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24cf8322b4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 </a:t>
            </a:r>
            <a:r>
              <a:rPr lang="en-GB">
                <a:solidFill>
                  <a:schemeClr val="dk1"/>
                </a:solidFill>
              </a:rPr>
              <a:t>The focus here is on using the available data to make informed instructional decisions. Instructors can view the following: </a:t>
            </a:r>
            <a:r>
              <a:rPr lang="en-GB" u="sng">
                <a:solidFill>
                  <a:schemeClr val="hlink"/>
                </a:solidFill>
                <a:hlinkClick r:id="rId2"/>
              </a:rPr>
              <a:t>Class usage statistics</a:t>
            </a:r>
            <a:r>
              <a:rPr lang="en-GB">
                <a:solidFill>
                  <a:schemeClr val="dk1"/>
                </a:solidFill>
              </a:rPr>
              <a:t> and the </a:t>
            </a:r>
            <a:r>
              <a:rPr lang="en-GB" u="sng">
                <a:solidFill>
                  <a:schemeClr val="hlink"/>
                </a:solidFill>
                <a:hlinkClick r:id="rId3"/>
              </a:rPr>
              <a:t>Learning analytics report</a:t>
            </a:r>
            <a:r>
              <a:rPr lang="en-GB">
                <a:solidFill>
                  <a:schemeClr val="dk1"/>
                </a:solidFill>
              </a:rPr>
              <a:t>. Account administrators can view the following: </a:t>
            </a:r>
            <a:r>
              <a:rPr lang="en-GB" u="sng">
                <a:solidFill>
                  <a:schemeClr val="hlink"/>
                </a:solidFill>
                <a:hlinkClick r:id="rId4"/>
              </a:rPr>
              <a:t>Account statistics</a:t>
            </a:r>
            <a:r>
              <a:rPr lang="en-GB"/>
              <a: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solidFill>
                  <a:schemeClr val="dk1"/>
                </a:solidFill>
              </a:rPr>
              <a:t>For further guidance, please access the </a:t>
            </a:r>
            <a:r>
              <a:rPr lang="en-GB" u="sng">
                <a:solidFill>
                  <a:schemeClr val="hlink"/>
                </a:solidFill>
                <a:hlinkClick r:id="rId5"/>
              </a:rPr>
              <a:t>Facilitator guide: Part 4</a:t>
            </a:r>
            <a:r>
              <a:rPr lang="en-GB">
                <a:solidFill>
                  <a:schemeClr val="dk1"/>
                </a:solidFill>
              </a:rPr>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24cf8322b4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24cf8322b4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 </a:t>
            </a:r>
            <a:r>
              <a:rPr lang="en-GB">
                <a:solidFill>
                  <a:schemeClr val="dk1"/>
                </a:solidFill>
              </a:rPr>
              <a:t>The Similarity Report was discussed in detail in </a:t>
            </a:r>
            <a:r>
              <a:rPr lang="en-GB" u="sng">
                <a:solidFill>
                  <a:schemeClr val="hlink"/>
                </a:solidFill>
                <a:hlinkClick r:id="rId2"/>
              </a:rPr>
              <a:t>Part 1: Safeguarding Academic Integrity</a:t>
            </a:r>
            <a:r>
              <a:rPr lang="en-GB">
                <a:solidFill>
                  <a:schemeClr val="dk1"/>
                </a:solidFill>
              </a:rPr>
              <a:t> (slides 10-14). Review this as necessary with participants as needed. The focus for the educator in using this report is to use it to determine appropriate actions for supporting students in their work. It cannot be emphasized enough that the report should be used formatively with an aim toward teaching students what they need to know in order to avoid unintentional plagiarism rather than as a punitive tool.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For further guidance, please access the </a:t>
            </a:r>
            <a:r>
              <a:rPr lang="en-GB" u="sng">
                <a:solidFill>
                  <a:schemeClr val="hlink"/>
                </a:solidFill>
                <a:hlinkClick r:id="rId3"/>
              </a:rPr>
              <a:t>Facilitator guide: Part 4</a:t>
            </a:r>
            <a:r>
              <a:rPr lang="en-GB">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a297c7cc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a297c7cc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 </a:t>
            </a:r>
            <a:r>
              <a:rPr lang="en-GB">
                <a:solidFill>
                  <a:schemeClr val="dk1"/>
                </a:solidFill>
              </a:rPr>
              <a:t>The focus for the educator in using this report is to use it to determine appropriate actions for supporting students in their work. It cannot be emphasized enough that the report should be used formatively with an aim toward teaching students what they need to know in order to avoid unintentional misuse rather than as a punitive tool.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For further guidance, please access the </a:t>
            </a:r>
            <a:r>
              <a:rPr lang="en-GB" u="sng">
                <a:solidFill>
                  <a:schemeClr val="hlink"/>
                </a:solidFill>
                <a:hlinkClick r:id="rId2"/>
              </a:rPr>
              <a:t>Facilitator guide: Part 4</a:t>
            </a:r>
            <a:r>
              <a:rPr lang="en-GB">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ff5c862f01_0_1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ff5c862f01_0_1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Presenter notes: </a:t>
            </a:r>
            <a:r>
              <a:rPr lang="en-GB">
                <a:solidFill>
                  <a:schemeClr val="dk1"/>
                </a:solidFill>
              </a:rPr>
              <a:t>Consider </a:t>
            </a:r>
            <a:r>
              <a:rPr lang="en-GB"/>
              <a:t>instituting a Q&amp;A or a brainstorming session: what are other ways that Feedback Studio can address efficiency issues that can be blockers to good instructional practice in classrooms? Across departments? Across institutions? Consider sharing the </a:t>
            </a:r>
            <a:r>
              <a:rPr lang="en-GB" u="sng">
                <a:solidFill>
                  <a:schemeClr val="hlink"/>
                </a:solidFill>
                <a:hlinkClick r:id="rId2"/>
              </a:rPr>
              <a:t>Educator Timesavers</a:t>
            </a:r>
            <a:r>
              <a:rPr lang="en-GB"/>
              <a:t> at this time.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a:solidFill>
                  <a:schemeClr val="dk1"/>
                </a:solidFill>
              </a:rPr>
              <a:t>For further guidance, please access the </a:t>
            </a:r>
            <a:r>
              <a:rPr lang="en-GB" u="sng">
                <a:solidFill>
                  <a:schemeClr val="hlink"/>
                </a:solidFill>
                <a:hlinkClick r:id="rId3"/>
              </a:rPr>
              <a:t>Facilitator guide: Part 4</a:t>
            </a:r>
            <a:r>
              <a:rPr lang="en-GB">
                <a:solidFill>
                  <a:schemeClr val="dk1"/>
                </a:solidFill>
              </a:rPr>
              <a:t>. </a:t>
            </a:r>
            <a:endParaRPr>
              <a:solidFill>
                <a:schemeClr val="dk1"/>
              </a:solidFill>
            </a:endParaRPr>
          </a:p>
          <a:p>
            <a:pPr indent="0" lvl="0" marL="0" rtl="0" algn="l">
              <a:spcBef>
                <a:spcPts val="0"/>
              </a:spcBef>
              <a:spcAft>
                <a:spcPts val="0"/>
              </a:spcAft>
              <a:buNone/>
            </a:pPr>
            <a:r>
              <a:rPr lang="en-GB"/>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612252f98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612252f98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a:t>
            </a:r>
            <a:r>
              <a:rPr lang="en-GB">
                <a:solidFill>
                  <a:schemeClr val="dk1"/>
                </a:solidFill>
              </a:rPr>
              <a:t> Many of the links here are referenced throughout the presentation, but using the link to download a copy of this </a:t>
            </a:r>
            <a:r>
              <a:rPr lang="en-GB" u="sng">
                <a:solidFill>
                  <a:schemeClr val="hlink"/>
                </a:solidFill>
                <a:hlinkClick r:id="rId2"/>
              </a:rPr>
              <a:t>Online educator reference guide</a:t>
            </a:r>
            <a:r>
              <a:rPr lang="en-GB">
                <a:solidFill>
                  <a:schemeClr val="dk1"/>
                </a:solidFill>
              </a:rPr>
              <a:t> will give educators an easy way to access a variety of resources regarding Feedback Studio – share the document or email it to educators to save to their computer desktop or print copies of the </a:t>
            </a:r>
            <a:r>
              <a:rPr lang="en-GB" u="sng">
                <a:solidFill>
                  <a:schemeClr val="hlink"/>
                </a:solidFill>
                <a:hlinkClick r:id="rId3"/>
              </a:rPr>
              <a:t>Educator reference guide</a:t>
            </a:r>
            <a:r>
              <a:rPr lang="en-GB">
                <a:solidFill>
                  <a:schemeClr val="dk1"/>
                </a:solidFill>
              </a:rPr>
              <a:t> where they can scan the QR codes.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ff5c862f01_0_7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ff5c862f01_0_7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 </a:t>
            </a:r>
            <a:r>
              <a:rPr lang="en-GB">
                <a:solidFill>
                  <a:schemeClr val="dk1"/>
                </a:solidFill>
              </a:rPr>
              <a:t>While it is impossible to assess an increase in educator efficiency within the time allowed for a single session, consider having each participant create a SMART goal that will serve as a personal goal within the institution’s overall plan. Be sure to review </a:t>
            </a:r>
            <a:r>
              <a:rPr lang="en-GB" u="sng">
                <a:solidFill>
                  <a:schemeClr val="hlink"/>
                </a:solidFill>
                <a:hlinkClick r:id="rId2"/>
              </a:rPr>
              <a:t>SMART goals</a:t>
            </a:r>
            <a:r>
              <a:rPr lang="en-GB">
                <a:solidFill>
                  <a:schemeClr val="dk1"/>
                </a:solidFill>
              </a:rPr>
              <a:t> with participants as needed.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For further guidance, please access the </a:t>
            </a:r>
            <a:r>
              <a:rPr lang="en-GB" u="sng">
                <a:solidFill>
                  <a:schemeClr val="hlink"/>
                </a:solidFill>
                <a:hlinkClick r:id="rId3"/>
              </a:rPr>
              <a:t>Facilitator guide: Part 4</a:t>
            </a:r>
            <a:r>
              <a:rPr lang="en-GB">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3f9cf7891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3f9cf7891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 </a:t>
            </a:r>
            <a:r>
              <a:rPr lang="en-GB">
                <a:solidFill>
                  <a:schemeClr val="dk1"/>
                </a:solidFill>
              </a:rPr>
              <a:t>Take time to discuss this thoroughly and create an action plan that can be used for the upcoming quarter/semester/school year. Make sure that school administrators have a plan to train faculty/staff who did not attend this professional learning session/series.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GB">
                <a:solidFill>
                  <a:schemeClr val="dk1"/>
                </a:solidFill>
              </a:rPr>
              <a:t>For further guidance, please access the </a:t>
            </a:r>
            <a:r>
              <a:rPr lang="en-GB" u="sng">
                <a:solidFill>
                  <a:schemeClr val="hlink"/>
                </a:solidFill>
                <a:hlinkClick r:id="rId2"/>
              </a:rPr>
              <a:t>Facilitator guide: Part 4</a:t>
            </a:r>
            <a:r>
              <a:rPr lang="en-GB">
                <a:solidFill>
                  <a:schemeClr val="dk1"/>
                </a:solidFill>
              </a:rPr>
              <a:t>. </a:t>
            </a: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3c095b61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3c095b61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en-GB">
                <a:solidFill>
                  <a:schemeClr val="dk1"/>
                </a:solidFill>
                <a:highlight>
                  <a:srgbClr val="FFFFFF"/>
                </a:highlight>
              </a:rPr>
              <a:t>Presenter notes:</a:t>
            </a:r>
            <a:r>
              <a:rPr lang="en-GB">
                <a:solidFill>
                  <a:schemeClr val="dk1"/>
                </a:solidFill>
                <a:highlight>
                  <a:srgbClr val="FFFFFF"/>
                </a:highlight>
              </a:rPr>
              <a:t> </a:t>
            </a:r>
            <a:r>
              <a:rPr lang="en-GB">
                <a:solidFill>
                  <a:schemeClr val="dk1"/>
                </a:solidFill>
              </a:rPr>
              <a:t>This slide is a brief overview of how to use this slide deck (the fourth of four). It does not need to be shared with participants.</a:t>
            </a:r>
            <a:endParaRPr b="1">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a:solidFill>
                <a:srgbClr val="666666"/>
              </a:solidFill>
              <a:highlight>
                <a:srgbClr val="FFFFFF"/>
              </a:highlight>
              <a:latin typeface="Open Sans"/>
              <a:ea typeface="Open Sans"/>
              <a:cs typeface="Open Sans"/>
              <a:sym typeface="Open Sans"/>
            </a:endParaRPr>
          </a:p>
          <a:p>
            <a:pPr indent="0" lvl="0" marL="0" rtl="0" algn="l">
              <a:spcBef>
                <a:spcPts val="160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9c2998df98_0_6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9c2998df98_0_6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a:t>
            </a:r>
            <a:r>
              <a:rPr lang="en-GB">
                <a:solidFill>
                  <a:schemeClr val="dk1"/>
                </a:solidFill>
              </a:rPr>
              <a:t> Use this time to sum up the main points and areas where the institution plans to move forward on this aspect of Feedback Studio:</a:t>
            </a:r>
            <a:r>
              <a:rPr b="1" lang="en-GB">
                <a:solidFill>
                  <a:schemeClr val="dk1"/>
                </a:solidFill>
              </a:rPr>
              <a:t> increasing educator efficiency</a:t>
            </a:r>
            <a:r>
              <a:rPr lang="en-GB">
                <a:solidFill>
                  <a:schemeClr val="dk1"/>
                </a:solidFill>
              </a:rPr>
              <a:t>. It would be helpful to discuss this within the context of the institution’s overall goals and how other faculty and staff can support individual educators during the implementation.</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26ecf741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26ecf741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a:t>
            </a:r>
            <a:r>
              <a:rPr lang="en-GB">
                <a:solidFill>
                  <a:schemeClr val="dk1"/>
                </a:solidFill>
              </a:rPr>
              <a:t> The links listed here have been provided throughout the slide presentation, but they are re-listed here for ease of reference. Consider copying this slide and distributing it to educators if the entire slide deck will not be shared.</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ff5c862f01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ff5c862f01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Ask participants to jot down ideas, do think-pair-share, share to whole group, or any other format that suits the group, space, and time constraints.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Record ideas on this slide and consider using it at the end of the presentation for follow-up as to what else participants might add to the list as a way of seeing how impactful participants found the ideas presented.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ff5c862f01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ff5c862f01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a:t>
            </a:r>
            <a:r>
              <a:rPr lang="en-GB">
                <a:solidFill>
                  <a:schemeClr val="dk1"/>
                </a:solidFill>
              </a:rPr>
              <a:t> </a:t>
            </a:r>
            <a:r>
              <a:rPr b="1" lang="en-GB">
                <a:solidFill>
                  <a:schemeClr val="dk1"/>
                </a:solidFill>
              </a:rPr>
              <a:t>notes</a:t>
            </a:r>
            <a:r>
              <a:rPr lang="en-GB">
                <a:solidFill>
                  <a:schemeClr val="dk1"/>
                </a:solidFill>
              </a:rPr>
              <a:t>: The objectives listed here are fairly broad and definitely will require check-ins after this session to make sure that people have all the information and help they need to move forward to best meet the institution’s goals for using Feedback Studio. Part 4 of the series focuses on increasing educator efficiency. The objectives that remain are developed in the other slide decks of the series, but they are all included so that it is clear what benefits can come from the inclusion of Feedback Studio as a part of the institution’s professional learning on how to commit to a culture of academic integrity and promoting best practices in providing feedback.</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This slide is deliberately placed </a:t>
            </a:r>
            <a:r>
              <a:rPr i="1" lang="en-GB">
                <a:solidFill>
                  <a:schemeClr val="dk1"/>
                </a:solidFill>
              </a:rPr>
              <a:t>after</a:t>
            </a:r>
            <a:r>
              <a:rPr lang="en-GB">
                <a:solidFill>
                  <a:schemeClr val="dk1"/>
                </a:solidFill>
              </a:rPr>
              <a:t> the warm-up activity as discussing the objectives prior to those statements will serve to give responses and not give the presenter an accurate understanding of what the participants know and understand already.</a:t>
            </a:r>
            <a:endParaRPr b="1">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ff5c862f01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ff5c862f01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a:t>
            </a:r>
            <a:r>
              <a:rPr lang="en-GB">
                <a:solidFill>
                  <a:schemeClr val="dk1"/>
                </a:solidFill>
              </a:rPr>
              <a:t> </a:t>
            </a:r>
            <a:r>
              <a:rPr b="1" lang="en-GB">
                <a:solidFill>
                  <a:schemeClr val="dk1"/>
                </a:solidFill>
              </a:rPr>
              <a:t>notes</a:t>
            </a:r>
            <a:r>
              <a:rPr lang="en-GB">
                <a:solidFill>
                  <a:schemeClr val="dk1"/>
                </a:solidFill>
              </a:rPr>
              <a:t>: Transition from the objectives to providing a “why” for using Feedback Studio to achieve the objective.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If your institution is not licensed for the AI writing indicator, B should be deleted before presenting.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For further guidance, please access the </a:t>
            </a:r>
            <a:r>
              <a:rPr lang="en-GB" u="sng">
                <a:solidFill>
                  <a:schemeClr val="hlink"/>
                </a:solidFill>
                <a:hlinkClick r:id="rId2"/>
              </a:rPr>
              <a:t>Facilitator guide: Part 4</a:t>
            </a:r>
            <a:r>
              <a:rPr lang="en-GB">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ff5c862f01_0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ff5c862f01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a:t>
            </a:r>
            <a:r>
              <a:rPr lang="en-GB">
                <a:solidFill>
                  <a:schemeClr val="dk1"/>
                </a:solidFill>
              </a:rPr>
              <a:t>: This may be a good time to discuss what this means, both in general and in terms of the school or institution. In order to increase educator efficiency, a discussion regarding blockers that are within educators’ control and those that are not and how that might be addressed. Consider what this might currently look like and what expectations are moving forward: What might be put in place that would begin to address ways to increase educator efficiency and how it might be revisited later as educator proficiency with these tools increases. What does this look like and what supports can be put in place to help achieve this goal?</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243bf0144a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243bf0144a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Presenter notes:</a:t>
            </a:r>
            <a:r>
              <a:rPr lang="en-GB"/>
              <a:t> The following slides suggest some areas that tend to be pain points for educators. Slides 8 and 9 speak to a particular feature, while slides 10-14 discuss how Feedback Studio can address particular goals or concerns facing educators. </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For further guidance, please access the </a:t>
            </a:r>
            <a:r>
              <a:rPr lang="en-GB" u="sng">
                <a:solidFill>
                  <a:schemeClr val="hlink"/>
                </a:solidFill>
                <a:hlinkClick r:id="rId2"/>
              </a:rPr>
              <a:t>Facilitator guide: Part 4</a:t>
            </a:r>
            <a:r>
              <a:rPr lang="en-GB">
                <a:solidFill>
                  <a:schemeClr val="dk1"/>
                </a:solidFill>
              </a:rPr>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3e2e2e03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3e2e2e03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Presenter notes:</a:t>
            </a:r>
            <a:r>
              <a:rPr lang="en-GB"/>
              <a:t> Points to emphasize regarding the usage of template exclusion:</a:t>
            </a:r>
            <a:endParaRPr/>
          </a:p>
          <a:p>
            <a:pPr indent="-298450" lvl="0" marL="457200" rtl="0" algn="l">
              <a:spcBef>
                <a:spcPts val="0"/>
              </a:spcBef>
              <a:spcAft>
                <a:spcPts val="0"/>
              </a:spcAft>
              <a:buSzPts val="1100"/>
              <a:buChar char="●"/>
            </a:pPr>
            <a:r>
              <a:rPr lang="en-GB"/>
              <a:t>This feature allows educators to provide feedback on assignments they typically use in addition to essays or composition.</a:t>
            </a:r>
            <a:endParaRPr/>
          </a:p>
          <a:p>
            <a:pPr indent="-298450" lvl="0" marL="457200" rtl="0" algn="l">
              <a:spcBef>
                <a:spcPts val="0"/>
              </a:spcBef>
              <a:spcAft>
                <a:spcPts val="0"/>
              </a:spcAft>
              <a:buSzPts val="1100"/>
              <a:buChar char="●"/>
            </a:pPr>
            <a:r>
              <a:rPr lang="en-GB"/>
              <a:t>Educators won’t be able to update the template once the template exclusion feature has been activated</a:t>
            </a:r>
            <a:endParaRPr/>
          </a:p>
          <a:p>
            <a:pPr indent="-298450" lvl="0" marL="457200" rtl="0" algn="l">
              <a:spcBef>
                <a:spcPts val="0"/>
              </a:spcBef>
              <a:spcAft>
                <a:spcPts val="0"/>
              </a:spcAft>
              <a:buSzPts val="1100"/>
              <a:buChar char="●"/>
            </a:pPr>
            <a:r>
              <a:rPr lang="en-GB"/>
              <a:t>Educators will need to manually upload the template or create it within the interface – review the </a:t>
            </a:r>
            <a:r>
              <a:rPr lang="en-GB" u="sng">
                <a:solidFill>
                  <a:schemeClr val="hlink"/>
                </a:solidFill>
                <a:hlinkClick r:id="rId2"/>
              </a:rPr>
              <a:t>Help notes</a:t>
            </a:r>
            <a:r>
              <a:rPr lang="en-GB"/>
              <a:t> on this topic.</a:t>
            </a:r>
            <a:endParaRPr/>
          </a:p>
          <a:p>
            <a:pPr indent="0" lvl="0" marL="45720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3e2e2e03c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3e2e2e03c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Presenter notes:</a:t>
            </a:r>
            <a:r>
              <a:rPr lang="en-GB"/>
              <a:t> It is important to stress to participants that template exclusion allows for more usage by educators in multiple departments, not just English or writing courses. Feedback is necessary for many types of work required of students; template exclusion makes it easier to provide feedback using the tools in Feedback Studio on assignments other than essay or other composition work without gaining false positives for similarity in the Similarity Report.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a:solidFill>
                  <a:schemeClr val="dk1"/>
                </a:solidFill>
              </a:rPr>
              <a:t>For further guidance, please access the </a:t>
            </a:r>
            <a:r>
              <a:rPr lang="en-GB" u="sng">
                <a:solidFill>
                  <a:schemeClr val="hlink"/>
                </a:solidFill>
                <a:hlinkClick r:id="rId2"/>
              </a:rPr>
              <a:t>Facilitator guide: Part 4</a:t>
            </a:r>
            <a:r>
              <a:rPr lang="en-GB">
                <a:solidFill>
                  <a:schemeClr val="dk1"/>
                </a:solidFill>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Full Imag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428400" y="1576800"/>
            <a:ext cx="3582000" cy="140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100"/>
              <a:buNone/>
              <a:defRPr sz="3100"/>
            </a:lvl1pPr>
            <a:lvl2pPr lvl="1" rtl="0">
              <a:lnSpc>
                <a:spcPct val="100000"/>
              </a:lnSpc>
              <a:spcBef>
                <a:spcPts val="0"/>
              </a:spcBef>
              <a:spcAft>
                <a:spcPts val="0"/>
              </a:spcAft>
              <a:buSzPts val="3100"/>
              <a:buNone/>
              <a:defRPr sz="3100"/>
            </a:lvl2pPr>
            <a:lvl3pPr lvl="2" rtl="0">
              <a:lnSpc>
                <a:spcPct val="100000"/>
              </a:lnSpc>
              <a:spcBef>
                <a:spcPts val="0"/>
              </a:spcBef>
              <a:spcAft>
                <a:spcPts val="0"/>
              </a:spcAft>
              <a:buSzPts val="3100"/>
              <a:buNone/>
              <a:defRPr sz="3100"/>
            </a:lvl3pPr>
            <a:lvl4pPr lvl="3" rtl="0">
              <a:lnSpc>
                <a:spcPct val="100000"/>
              </a:lnSpc>
              <a:spcBef>
                <a:spcPts val="0"/>
              </a:spcBef>
              <a:spcAft>
                <a:spcPts val="0"/>
              </a:spcAft>
              <a:buSzPts val="3100"/>
              <a:buNone/>
              <a:defRPr sz="3100"/>
            </a:lvl4pPr>
            <a:lvl5pPr lvl="4" rtl="0">
              <a:lnSpc>
                <a:spcPct val="100000"/>
              </a:lnSpc>
              <a:spcBef>
                <a:spcPts val="0"/>
              </a:spcBef>
              <a:spcAft>
                <a:spcPts val="0"/>
              </a:spcAft>
              <a:buSzPts val="3100"/>
              <a:buNone/>
              <a:defRPr sz="3100"/>
            </a:lvl5pPr>
            <a:lvl6pPr lvl="5" rtl="0">
              <a:lnSpc>
                <a:spcPct val="100000"/>
              </a:lnSpc>
              <a:spcBef>
                <a:spcPts val="0"/>
              </a:spcBef>
              <a:spcAft>
                <a:spcPts val="0"/>
              </a:spcAft>
              <a:buSzPts val="3100"/>
              <a:buNone/>
              <a:defRPr sz="3100"/>
            </a:lvl6pPr>
            <a:lvl7pPr lvl="6" rtl="0">
              <a:lnSpc>
                <a:spcPct val="100000"/>
              </a:lnSpc>
              <a:spcBef>
                <a:spcPts val="0"/>
              </a:spcBef>
              <a:spcAft>
                <a:spcPts val="0"/>
              </a:spcAft>
              <a:buSzPts val="3100"/>
              <a:buNone/>
              <a:defRPr sz="3100"/>
            </a:lvl7pPr>
            <a:lvl8pPr lvl="7" rtl="0">
              <a:lnSpc>
                <a:spcPct val="100000"/>
              </a:lnSpc>
              <a:spcBef>
                <a:spcPts val="0"/>
              </a:spcBef>
              <a:spcAft>
                <a:spcPts val="0"/>
              </a:spcAft>
              <a:buSzPts val="3100"/>
              <a:buNone/>
              <a:defRPr sz="3100"/>
            </a:lvl8pPr>
            <a:lvl9pPr lvl="8" rtl="0">
              <a:lnSpc>
                <a:spcPct val="100000"/>
              </a:lnSpc>
              <a:spcBef>
                <a:spcPts val="0"/>
              </a:spcBef>
              <a:spcAft>
                <a:spcPts val="0"/>
              </a:spcAft>
              <a:buSzPts val="3100"/>
              <a:buNone/>
              <a:defRPr sz="3100"/>
            </a:lvl9pPr>
          </a:lstStyle>
          <a:p/>
        </p:txBody>
      </p:sp>
      <p:sp>
        <p:nvSpPr>
          <p:cNvPr id="10" name="Google Shape;10;p2"/>
          <p:cNvSpPr txBox="1"/>
          <p:nvPr>
            <p:ph idx="1" type="subTitle"/>
          </p:nvPr>
        </p:nvSpPr>
        <p:spPr>
          <a:xfrm>
            <a:off x="428400" y="3337200"/>
            <a:ext cx="3477600" cy="709200"/>
          </a:xfrm>
          <a:prstGeom prst="rect">
            <a:avLst/>
          </a:prstGeom>
        </p:spPr>
        <p:txBody>
          <a:bodyPr anchorCtr="0" anchor="t" bIns="91425" lIns="91425" spcFirstLastPara="1" rIns="91425" wrap="square" tIns="0">
            <a:noAutofit/>
          </a:bodyPr>
          <a:lstStyle>
            <a:lvl1pPr lvl="0" rtl="0">
              <a:lnSpc>
                <a:spcPct val="115000"/>
              </a:lnSpc>
              <a:spcBef>
                <a:spcPts val="1000"/>
              </a:spcBef>
              <a:spcAft>
                <a:spcPts val="0"/>
              </a:spcAft>
              <a:buSzPts val="1200"/>
              <a:buNone/>
              <a:defRPr sz="1200"/>
            </a:lvl1pPr>
            <a:lvl2pPr lvl="1" rtl="0">
              <a:lnSpc>
                <a:spcPct val="115000"/>
              </a:lnSpc>
              <a:spcBef>
                <a:spcPts val="1000"/>
              </a:spcBef>
              <a:spcAft>
                <a:spcPts val="0"/>
              </a:spcAft>
              <a:buSzPts val="1200"/>
              <a:buNone/>
              <a:defRPr sz="1200"/>
            </a:lvl2pPr>
            <a:lvl3pPr lvl="2" rtl="0">
              <a:lnSpc>
                <a:spcPct val="115000"/>
              </a:lnSpc>
              <a:spcBef>
                <a:spcPts val="1000"/>
              </a:spcBef>
              <a:spcAft>
                <a:spcPts val="0"/>
              </a:spcAft>
              <a:buSzPts val="1200"/>
              <a:buNone/>
              <a:defRPr sz="1200"/>
            </a:lvl3pPr>
            <a:lvl4pPr lvl="3" rtl="0">
              <a:lnSpc>
                <a:spcPct val="115000"/>
              </a:lnSpc>
              <a:spcBef>
                <a:spcPts val="1000"/>
              </a:spcBef>
              <a:spcAft>
                <a:spcPts val="0"/>
              </a:spcAft>
              <a:buSzPts val="1200"/>
              <a:buNone/>
              <a:defRPr sz="1200"/>
            </a:lvl4pPr>
            <a:lvl5pPr lvl="4" rtl="0">
              <a:lnSpc>
                <a:spcPct val="115000"/>
              </a:lnSpc>
              <a:spcBef>
                <a:spcPts val="1000"/>
              </a:spcBef>
              <a:spcAft>
                <a:spcPts val="0"/>
              </a:spcAft>
              <a:buSzPts val="1200"/>
              <a:buNone/>
              <a:defRPr sz="1200"/>
            </a:lvl5pPr>
            <a:lvl6pPr lvl="5" rtl="0">
              <a:lnSpc>
                <a:spcPct val="115000"/>
              </a:lnSpc>
              <a:spcBef>
                <a:spcPts val="1000"/>
              </a:spcBef>
              <a:spcAft>
                <a:spcPts val="0"/>
              </a:spcAft>
              <a:buSzPts val="1200"/>
              <a:buNone/>
              <a:defRPr sz="1200"/>
            </a:lvl6pPr>
            <a:lvl7pPr lvl="6" rtl="0">
              <a:lnSpc>
                <a:spcPct val="115000"/>
              </a:lnSpc>
              <a:spcBef>
                <a:spcPts val="1000"/>
              </a:spcBef>
              <a:spcAft>
                <a:spcPts val="0"/>
              </a:spcAft>
              <a:buSzPts val="1200"/>
              <a:buNone/>
              <a:defRPr sz="1200"/>
            </a:lvl7pPr>
            <a:lvl8pPr lvl="7" rtl="0">
              <a:lnSpc>
                <a:spcPct val="115000"/>
              </a:lnSpc>
              <a:spcBef>
                <a:spcPts val="1000"/>
              </a:spcBef>
              <a:spcAft>
                <a:spcPts val="0"/>
              </a:spcAft>
              <a:buSzPts val="1200"/>
              <a:buNone/>
              <a:defRPr sz="1200"/>
            </a:lvl8pPr>
            <a:lvl9pPr lvl="8" rtl="0">
              <a:lnSpc>
                <a:spcPct val="115000"/>
              </a:lnSpc>
              <a:spcBef>
                <a:spcPts val="1000"/>
              </a:spcBef>
              <a:spcAft>
                <a:spcPts val="1000"/>
              </a:spcAft>
              <a:buSzPts val="1200"/>
              <a:buNone/>
              <a:defRPr sz="1200"/>
            </a:lvl9pPr>
          </a:lstStyle>
          <a:p/>
        </p:txBody>
      </p:sp>
      <p:pic>
        <p:nvPicPr>
          <p:cNvPr id="11" name="Google Shape;11;p2"/>
          <p:cNvPicPr preferRelativeResize="0"/>
          <p:nvPr/>
        </p:nvPicPr>
        <p:blipFill>
          <a:blip r:embed="rId2">
            <a:alphaModFix/>
          </a:blip>
          <a:stretch>
            <a:fillRect/>
          </a:stretch>
        </p:blipFill>
        <p:spPr>
          <a:xfrm>
            <a:off x="551670" y="483372"/>
            <a:ext cx="1147802" cy="351282"/>
          </a:xfrm>
          <a:prstGeom prst="rect">
            <a:avLst/>
          </a:prstGeom>
          <a:noFill/>
          <a:ln>
            <a:noFill/>
          </a:ln>
        </p:spPr>
      </p:pic>
      <p:sp>
        <p:nvSpPr>
          <p:cNvPr id="12" name="Google Shape;12;p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
    <p:bg>
      <p:bgPr>
        <a:solidFill>
          <a:schemeClr val="dk1"/>
        </a:solidFill>
      </p:bgPr>
    </p:bg>
    <p:spTree>
      <p:nvGrpSpPr>
        <p:cNvPr id="58" name="Shape 58"/>
        <p:cNvGrpSpPr/>
        <p:nvPr/>
      </p:nvGrpSpPr>
      <p:grpSpPr>
        <a:xfrm>
          <a:off x="0" y="0"/>
          <a:ext cx="0" cy="0"/>
          <a:chOff x="0" y="0"/>
          <a:chExt cx="0" cy="0"/>
        </a:xfrm>
      </p:grpSpPr>
      <p:sp>
        <p:nvSpPr>
          <p:cNvPr id="59" name="Google Shape;59;p11"/>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60" name="Google Shape;60;p11"/>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Clr>
                <a:srgbClr val="FFFFFF"/>
              </a:buClr>
              <a:buSzPts val="3100"/>
              <a:buNone/>
              <a:defRPr sz="3100">
                <a:solidFill>
                  <a:srgbClr val="FFFFFF"/>
                </a:solidFill>
              </a:defRPr>
            </a:lvl1pPr>
            <a:lvl2pPr lvl="1" rtl="0">
              <a:lnSpc>
                <a:spcPct val="115000"/>
              </a:lnSpc>
              <a:spcBef>
                <a:spcPts val="0"/>
              </a:spcBef>
              <a:spcAft>
                <a:spcPts val="0"/>
              </a:spcAft>
              <a:buClr>
                <a:srgbClr val="FFFFFF"/>
              </a:buClr>
              <a:buSzPts val="3100"/>
              <a:buNone/>
              <a:defRPr sz="3100">
                <a:solidFill>
                  <a:srgbClr val="FFFFFF"/>
                </a:solidFill>
              </a:defRPr>
            </a:lvl2pPr>
            <a:lvl3pPr lvl="2" rtl="0">
              <a:lnSpc>
                <a:spcPct val="115000"/>
              </a:lnSpc>
              <a:spcBef>
                <a:spcPts val="0"/>
              </a:spcBef>
              <a:spcAft>
                <a:spcPts val="0"/>
              </a:spcAft>
              <a:buClr>
                <a:srgbClr val="FFFFFF"/>
              </a:buClr>
              <a:buSzPts val="3100"/>
              <a:buNone/>
              <a:defRPr sz="3100">
                <a:solidFill>
                  <a:srgbClr val="FFFFFF"/>
                </a:solidFill>
              </a:defRPr>
            </a:lvl3pPr>
            <a:lvl4pPr lvl="3" rtl="0">
              <a:lnSpc>
                <a:spcPct val="115000"/>
              </a:lnSpc>
              <a:spcBef>
                <a:spcPts val="0"/>
              </a:spcBef>
              <a:spcAft>
                <a:spcPts val="0"/>
              </a:spcAft>
              <a:buClr>
                <a:srgbClr val="FFFFFF"/>
              </a:buClr>
              <a:buSzPts val="3100"/>
              <a:buNone/>
              <a:defRPr sz="3100">
                <a:solidFill>
                  <a:srgbClr val="FFFFFF"/>
                </a:solidFill>
              </a:defRPr>
            </a:lvl4pPr>
            <a:lvl5pPr lvl="4" rtl="0">
              <a:lnSpc>
                <a:spcPct val="115000"/>
              </a:lnSpc>
              <a:spcBef>
                <a:spcPts val="0"/>
              </a:spcBef>
              <a:spcAft>
                <a:spcPts val="0"/>
              </a:spcAft>
              <a:buClr>
                <a:srgbClr val="FFFFFF"/>
              </a:buClr>
              <a:buSzPts val="3100"/>
              <a:buNone/>
              <a:defRPr sz="3100">
                <a:solidFill>
                  <a:srgbClr val="FFFFFF"/>
                </a:solidFill>
              </a:defRPr>
            </a:lvl5pPr>
            <a:lvl6pPr lvl="5" rtl="0">
              <a:lnSpc>
                <a:spcPct val="115000"/>
              </a:lnSpc>
              <a:spcBef>
                <a:spcPts val="0"/>
              </a:spcBef>
              <a:spcAft>
                <a:spcPts val="0"/>
              </a:spcAft>
              <a:buClr>
                <a:srgbClr val="FFFFFF"/>
              </a:buClr>
              <a:buSzPts val="3100"/>
              <a:buNone/>
              <a:defRPr sz="3100">
                <a:solidFill>
                  <a:srgbClr val="FFFFFF"/>
                </a:solidFill>
              </a:defRPr>
            </a:lvl6pPr>
            <a:lvl7pPr lvl="6" rtl="0">
              <a:lnSpc>
                <a:spcPct val="115000"/>
              </a:lnSpc>
              <a:spcBef>
                <a:spcPts val="0"/>
              </a:spcBef>
              <a:spcAft>
                <a:spcPts val="0"/>
              </a:spcAft>
              <a:buClr>
                <a:srgbClr val="FFFFFF"/>
              </a:buClr>
              <a:buSzPts val="3100"/>
              <a:buNone/>
              <a:defRPr sz="3100">
                <a:solidFill>
                  <a:srgbClr val="FFFFFF"/>
                </a:solidFill>
              </a:defRPr>
            </a:lvl7pPr>
            <a:lvl8pPr lvl="7" rtl="0">
              <a:lnSpc>
                <a:spcPct val="115000"/>
              </a:lnSpc>
              <a:spcBef>
                <a:spcPts val="0"/>
              </a:spcBef>
              <a:spcAft>
                <a:spcPts val="0"/>
              </a:spcAft>
              <a:buClr>
                <a:srgbClr val="FFFFFF"/>
              </a:buClr>
              <a:buSzPts val="3100"/>
              <a:buNone/>
              <a:defRPr sz="3100">
                <a:solidFill>
                  <a:srgbClr val="FFFFFF"/>
                </a:solidFill>
              </a:defRPr>
            </a:lvl8pPr>
            <a:lvl9pPr lvl="8" rtl="0">
              <a:lnSpc>
                <a:spcPct val="115000"/>
              </a:lnSpc>
              <a:spcBef>
                <a:spcPts val="0"/>
              </a:spcBef>
              <a:spcAft>
                <a:spcPts val="0"/>
              </a:spcAft>
              <a:buClr>
                <a:srgbClr val="FFFFFF"/>
              </a:buClr>
              <a:buSzPts val="3100"/>
              <a:buNone/>
              <a:defRPr sz="3100">
                <a:solidFill>
                  <a:srgbClr val="FFFFFF"/>
                </a:solidFill>
              </a:defRPr>
            </a:lvl9pPr>
          </a:lstStyle>
          <a:p/>
        </p:txBody>
      </p:sp>
      <p:sp>
        <p:nvSpPr>
          <p:cNvPr id="61" name="Google Shape;61;p11"/>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666666"/>
                </a:solidFill>
                <a:latin typeface="Roboto"/>
                <a:ea typeface="Roboto"/>
                <a:cs typeface="Roboto"/>
                <a:sym typeface="Roboto"/>
              </a:rPr>
            </a:br>
            <a:endParaRPr sz="1000">
              <a:solidFill>
                <a:srgbClr val="B2C4C7"/>
              </a:solidFill>
            </a:endParaRPr>
          </a:p>
        </p:txBody>
      </p:sp>
      <p:pic>
        <p:nvPicPr>
          <p:cNvPr id="62" name="Google Shape;62;p11"/>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63" name="Google Shape;63;p11"/>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64" name="Google Shape;64;p11"/>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65" name="Google Shape;65;p11"/>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cxnSp>
        <p:nvCxnSpPr>
          <p:cNvPr id="66" name="Google Shape;66;p11"/>
          <p:cNvCxnSpPr/>
          <p:nvPr/>
        </p:nvCxnSpPr>
        <p:spPr>
          <a:xfrm>
            <a:off x="3344941" y="2989350"/>
            <a:ext cx="0" cy="1603500"/>
          </a:xfrm>
          <a:prstGeom prst="straightConnector1">
            <a:avLst/>
          </a:prstGeom>
          <a:noFill/>
          <a:ln cap="flat" cmpd="sng" w="9525">
            <a:solidFill>
              <a:srgbClr val="0DFFAD"/>
            </a:solidFill>
            <a:prstDash val="dot"/>
            <a:round/>
            <a:headEnd len="med" w="med" type="none"/>
            <a:tailEnd len="med" w="med" type="none"/>
          </a:ln>
        </p:spPr>
      </p:cxnSp>
      <p:cxnSp>
        <p:nvCxnSpPr>
          <p:cNvPr id="67" name="Google Shape;67;p11"/>
          <p:cNvCxnSpPr/>
          <p:nvPr/>
        </p:nvCxnSpPr>
        <p:spPr>
          <a:xfrm>
            <a:off x="6088128" y="2989350"/>
            <a:ext cx="0" cy="1603500"/>
          </a:xfrm>
          <a:prstGeom prst="straightConnector1">
            <a:avLst/>
          </a:prstGeom>
          <a:noFill/>
          <a:ln cap="flat" cmpd="sng" w="9525">
            <a:solidFill>
              <a:srgbClr val="0DFFAD"/>
            </a:solidFill>
            <a:prstDash val="dot"/>
            <a:round/>
            <a:headEnd len="med" w="med" type="none"/>
            <a:tailEnd len="med" w="med" type="none"/>
          </a:ln>
        </p:spPr>
      </p:cxnSp>
      <p:sp>
        <p:nvSpPr>
          <p:cNvPr id="68" name="Google Shape;68;p1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chemeClr val="accent5"/>
                </a:solidFill>
                <a:latin typeface="Open Sans"/>
                <a:ea typeface="Open Sans"/>
                <a:cs typeface="Open Sans"/>
                <a:sym typeface="Open Sans"/>
              </a:rPr>
              <a:t>© 2023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_1">
    <p:bg>
      <p:bgPr>
        <a:solidFill>
          <a:schemeClr val="accent1"/>
        </a:solidFill>
      </p:bgPr>
    </p:bg>
    <p:spTree>
      <p:nvGrpSpPr>
        <p:cNvPr id="69" name="Shape 69"/>
        <p:cNvGrpSpPr/>
        <p:nvPr/>
      </p:nvGrpSpPr>
      <p:grpSpPr>
        <a:xfrm>
          <a:off x="0" y="0"/>
          <a:ext cx="0" cy="0"/>
          <a:chOff x="0" y="0"/>
          <a:chExt cx="0" cy="0"/>
        </a:xfrm>
      </p:grpSpPr>
      <p:sp>
        <p:nvSpPr>
          <p:cNvPr id="70" name="Google Shape;70;p12"/>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71" name="Google Shape;71;p12"/>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SzPts val="3100"/>
              <a:buNone/>
              <a:defRPr sz="3100"/>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72" name="Google Shape;72;p12"/>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0DFFAD"/>
                </a:solidFill>
                <a:latin typeface="Roboto"/>
                <a:ea typeface="Roboto"/>
                <a:cs typeface="Roboto"/>
                <a:sym typeface="Roboto"/>
              </a:rPr>
            </a:br>
            <a:endParaRPr sz="1000">
              <a:solidFill>
                <a:srgbClr val="0DFFAD"/>
              </a:solidFill>
            </a:endParaRPr>
          </a:p>
        </p:txBody>
      </p:sp>
      <p:sp>
        <p:nvSpPr>
          <p:cNvPr id="73" name="Google Shape;73;p12"/>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74" name="Google Shape;74;p12"/>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75" name="Google Shape;75;p12"/>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cxnSp>
        <p:nvCxnSpPr>
          <p:cNvPr id="76" name="Google Shape;76;p12"/>
          <p:cNvCxnSpPr/>
          <p:nvPr/>
        </p:nvCxnSpPr>
        <p:spPr>
          <a:xfrm>
            <a:off x="3344941" y="2989350"/>
            <a:ext cx="0" cy="1603500"/>
          </a:xfrm>
          <a:prstGeom prst="straightConnector1">
            <a:avLst/>
          </a:prstGeom>
          <a:noFill/>
          <a:ln cap="flat" cmpd="sng" w="9525">
            <a:solidFill>
              <a:srgbClr val="0096FF"/>
            </a:solidFill>
            <a:prstDash val="dot"/>
            <a:round/>
            <a:headEnd len="med" w="med" type="none"/>
            <a:tailEnd len="med" w="med" type="none"/>
          </a:ln>
        </p:spPr>
      </p:cxnSp>
      <p:cxnSp>
        <p:nvCxnSpPr>
          <p:cNvPr id="77" name="Google Shape;77;p12"/>
          <p:cNvCxnSpPr/>
          <p:nvPr/>
        </p:nvCxnSpPr>
        <p:spPr>
          <a:xfrm>
            <a:off x="6088128" y="2989350"/>
            <a:ext cx="0" cy="1603500"/>
          </a:xfrm>
          <a:prstGeom prst="straightConnector1">
            <a:avLst/>
          </a:prstGeom>
          <a:noFill/>
          <a:ln cap="flat" cmpd="sng" w="9525">
            <a:solidFill>
              <a:srgbClr val="0096FF"/>
            </a:solidFill>
            <a:prstDash val="dot"/>
            <a:round/>
            <a:headEnd len="med" w="med" type="none"/>
            <a:tailEnd len="med" w="med" type="none"/>
          </a:ln>
        </p:spPr>
      </p:cxnSp>
      <p:sp>
        <p:nvSpPr>
          <p:cNvPr id="78" name="Google Shape;78;p1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FFFFFF"/>
                </a:solidFill>
                <a:latin typeface="Open Sans"/>
                <a:ea typeface="Open Sans"/>
                <a:cs typeface="Open Sans"/>
                <a:sym typeface="Open Sans"/>
              </a:rPr>
              <a:t>© 2020 Turnitin LLC. Company confidential.</a:t>
            </a:r>
            <a:endParaRPr sz="600">
              <a:solidFill>
                <a:srgbClr val="FFFFFF"/>
              </a:solidFill>
              <a:latin typeface="Open Sans"/>
              <a:ea typeface="Open Sans"/>
              <a:cs typeface="Open Sans"/>
              <a:sym typeface="Open Sans"/>
            </a:endParaRPr>
          </a:p>
        </p:txBody>
      </p:sp>
      <p:pic>
        <p:nvPicPr>
          <p:cNvPr id="79" name="Google Shape;79;p12"/>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0" name="Google Shape;80;p1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_2">
    <p:bg>
      <p:bgPr>
        <a:solidFill>
          <a:schemeClr val="accent1"/>
        </a:solidFill>
      </p:bgPr>
    </p:bg>
    <p:spTree>
      <p:nvGrpSpPr>
        <p:cNvPr id="81" name="Shape 81"/>
        <p:cNvGrpSpPr/>
        <p:nvPr/>
      </p:nvGrpSpPr>
      <p:grpSpPr>
        <a:xfrm>
          <a:off x="0" y="0"/>
          <a:ext cx="0" cy="0"/>
          <a:chOff x="0" y="0"/>
          <a:chExt cx="0" cy="0"/>
        </a:xfrm>
      </p:grpSpPr>
      <p:pic>
        <p:nvPicPr>
          <p:cNvPr id="82" name="Google Shape;82;p13"/>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3" name="Google Shape;83;p13"/>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84" name="Google Shape;84;p13"/>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SzPts val="3500"/>
              <a:buNone/>
              <a:defRPr sz="3500"/>
            </a:lvl1pPr>
            <a:lvl2pPr lvl="1" rtl="0">
              <a:lnSpc>
                <a:spcPct val="115000"/>
              </a:lnSpc>
              <a:spcBef>
                <a:spcPts val="0"/>
              </a:spcBef>
              <a:spcAft>
                <a:spcPts val="0"/>
              </a:spcAft>
              <a:buSzPts val="3500"/>
              <a:buNone/>
              <a:defRPr sz="3500"/>
            </a:lvl2pPr>
            <a:lvl3pPr lvl="2" rtl="0">
              <a:lnSpc>
                <a:spcPct val="115000"/>
              </a:lnSpc>
              <a:spcBef>
                <a:spcPts val="0"/>
              </a:spcBef>
              <a:spcAft>
                <a:spcPts val="0"/>
              </a:spcAft>
              <a:buSzPts val="3500"/>
              <a:buNone/>
              <a:defRPr sz="3500"/>
            </a:lvl3pPr>
            <a:lvl4pPr lvl="3" rtl="0">
              <a:lnSpc>
                <a:spcPct val="115000"/>
              </a:lnSpc>
              <a:spcBef>
                <a:spcPts val="0"/>
              </a:spcBef>
              <a:spcAft>
                <a:spcPts val="0"/>
              </a:spcAft>
              <a:buSzPts val="3500"/>
              <a:buNone/>
              <a:defRPr sz="3500"/>
            </a:lvl4pPr>
            <a:lvl5pPr lvl="4" rtl="0">
              <a:lnSpc>
                <a:spcPct val="115000"/>
              </a:lnSpc>
              <a:spcBef>
                <a:spcPts val="0"/>
              </a:spcBef>
              <a:spcAft>
                <a:spcPts val="0"/>
              </a:spcAft>
              <a:buSzPts val="3500"/>
              <a:buNone/>
              <a:defRPr sz="3500"/>
            </a:lvl5pPr>
            <a:lvl6pPr lvl="5" rtl="0">
              <a:lnSpc>
                <a:spcPct val="115000"/>
              </a:lnSpc>
              <a:spcBef>
                <a:spcPts val="0"/>
              </a:spcBef>
              <a:spcAft>
                <a:spcPts val="0"/>
              </a:spcAft>
              <a:buSzPts val="3500"/>
              <a:buNone/>
              <a:defRPr sz="3500"/>
            </a:lvl6pPr>
            <a:lvl7pPr lvl="6" rtl="0">
              <a:lnSpc>
                <a:spcPct val="115000"/>
              </a:lnSpc>
              <a:spcBef>
                <a:spcPts val="0"/>
              </a:spcBef>
              <a:spcAft>
                <a:spcPts val="0"/>
              </a:spcAft>
              <a:buSzPts val="3500"/>
              <a:buNone/>
              <a:defRPr sz="3500"/>
            </a:lvl7pPr>
            <a:lvl8pPr lvl="7" rtl="0">
              <a:lnSpc>
                <a:spcPct val="115000"/>
              </a:lnSpc>
              <a:spcBef>
                <a:spcPts val="0"/>
              </a:spcBef>
              <a:spcAft>
                <a:spcPts val="0"/>
              </a:spcAft>
              <a:buSzPts val="3500"/>
              <a:buNone/>
              <a:defRPr sz="3500"/>
            </a:lvl8pPr>
            <a:lvl9pPr lvl="8" rtl="0">
              <a:lnSpc>
                <a:spcPct val="115000"/>
              </a:lnSpc>
              <a:spcBef>
                <a:spcPts val="0"/>
              </a:spcBef>
              <a:spcAft>
                <a:spcPts val="0"/>
              </a:spcAft>
              <a:buSzPts val="3500"/>
              <a:buNone/>
              <a:defRPr sz="3500"/>
            </a:lvl9pPr>
          </a:lstStyle>
          <a:p/>
        </p:txBody>
      </p:sp>
      <p:sp>
        <p:nvSpPr>
          <p:cNvPr id="85" name="Google Shape;85;p13"/>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
        <p:nvSpPr>
          <p:cNvPr id="86" name="Google Shape;86;p13"/>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666666"/>
                </a:solidFill>
                <a:latin typeface="Roboto"/>
                <a:ea typeface="Roboto"/>
                <a:cs typeface="Roboto"/>
                <a:sym typeface="Roboto"/>
              </a:rPr>
            </a:br>
            <a:endParaRPr sz="1000">
              <a:solidFill>
                <a:srgbClr val="B2C4C7"/>
              </a:solidFill>
            </a:endParaRPr>
          </a:p>
        </p:txBody>
      </p:sp>
      <p:sp>
        <p:nvSpPr>
          <p:cNvPr id="87" name="Google Shape;87;p13"/>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chemeClr val="dk1"/>
              </a:buClr>
              <a:buSzPts val="10800"/>
              <a:buChar char="●"/>
              <a:defRPr sz="10800">
                <a:solidFill>
                  <a:schemeClr val="dk1"/>
                </a:solidFill>
              </a:defRPr>
            </a:lvl1pPr>
            <a:lvl2pPr indent="-914400" lvl="1" marL="914400" rtl="0">
              <a:spcBef>
                <a:spcPts val="1600"/>
              </a:spcBef>
              <a:spcAft>
                <a:spcPts val="0"/>
              </a:spcAft>
              <a:buClr>
                <a:schemeClr val="dk1"/>
              </a:buClr>
              <a:buSzPts val="10800"/>
              <a:buChar char="○"/>
              <a:defRPr sz="10800">
                <a:solidFill>
                  <a:schemeClr val="dk1"/>
                </a:solidFill>
              </a:defRPr>
            </a:lvl2pPr>
            <a:lvl3pPr indent="-914400" lvl="2" marL="1371600" rtl="0">
              <a:spcBef>
                <a:spcPts val="1600"/>
              </a:spcBef>
              <a:spcAft>
                <a:spcPts val="0"/>
              </a:spcAft>
              <a:buClr>
                <a:schemeClr val="dk1"/>
              </a:buClr>
              <a:buSzPts val="10800"/>
              <a:buChar char="■"/>
              <a:defRPr sz="10800">
                <a:solidFill>
                  <a:schemeClr val="dk1"/>
                </a:solidFill>
              </a:defRPr>
            </a:lvl3pPr>
            <a:lvl4pPr indent="-914400" lvl="3" marL="1828800" rtl="0">
              <a:spcBef>
                <a:spcPts val="1600"/>
              </a:spcBef>
              <a:spcAft>
                <a:spcPts val="0"/>
              </a:spcAft>
              <a:buClr>
                <a:schemeClr val="dk1"/>
              </a:buClr>
              <a:buSzPts val="10800"/>
              <a:buChar char="●"/>
              <a:defRPr sz="10800">
                <a:solidFill>
                  <a:schemeClr val="dk1"/>
                </a:solidFill>
              </a:defRPr>
            </a:lvl4pPr>
            <a:lvl5pPr indent="-914400" lvl="4" marL="2286000" rtl="0">
              <a:spcBef>
                <a:spcPts val="1600"/>
              </a:spcBef>
              <a:spcAft>
                <a:spcPts val="0"/>
              </a:spcAft>
              <a:buClr>
                <a:schemeClr val="dk1"/>
              </a:buClr>
              <a:buSzPts val="10800"/>
              <a:buChar char="○"/>
              <a:defRPr sz="10800">
                <a:solidFill>
                  <a:schemeClr val="dk1"/>
                </a:solidFill>
              </a:defRPr>
            </a:lvl5pPr>
            <a:lvl6pPr indent="-914400" lvl="5" marL="2743200" rtl="0">
              <a:spcBef>
                <a:spcPts val="1600"/>
              </a:spcBef>
              <a:spcAft>
                <a:spcPts val="0"/>
              </a:spcAft>
              <a:buClr>
                <a:schemeClr val="dk1"/>
              </a:buClr>
              <a:buSzPts val="10800"/>
              <a:buChar char="■"/>
              <a:defRPr sz="10800">
                <a:solidFill>
                  <a:schemeClr val="dk1"/>
                </a:solidFill>
              </a:defRPr>
            </a:lvl6pPr>
            <a:lvl7pPr indent="-914400" lvl="6" marL="3200400" rtl="0">
              <a:spcBef>
                <a:spcPts val="1600"/>
              </a:spcBef>
              <a:spcAft>
                <a:spcPts val="0"/>
              </a:spcAft>
              <a:buClr>
                <a:schemeClr val="dk1"/>
              </a:buClr>
              <a:buSzPts val="10800"/>
              <a:buChar char="●"/>
              <a:defRPr sz="10800">
                <a:solidFill>
                  <a:schemeClr val="dk1"/>
                </a:solidFill>
              </a:defRPr>
            </a:lvl7pPr>
            <a:lvl8pPr indent="-914400" lvl="7" marL="3657600" rtl="0">
              <a:spcBef>
                <a:spcPts val="1600"/>
              </a:spcBef>
              <a:spcAft>
                <a:spcPts val="0"/>
              </a:spcAft>
              <a:buClr>
                <a:schemeClr val="dk1"/>
              </a:buClr>
              <a:buSzPts val="10800"/>
              <a:buChar char="○"/>
              <a:defRPr sz="10800">
                <a:solidFill>
                  <a:schemeClr val="dk1"/>
                </a:solidFill>
              </a:defRPr>
            </a:lvl8pPr>
            <a:lvl9pPr indent="-914400" lvl="8" marL="4114800" rtl="0">
              <a:spcBef>
                <a:spcPts val="1600"/>
              </a:spcBef>
              <a:spcAft>
                <a:spcPts val="1600"/>
              </a:spcAft>
              <a:buClr>
                <a:schemeClr val="dk1"/>
              </a:buClr>
              <a:buSzPts val="10800"/>
              <a:buChar char="■"/>
              <a:defRPr sz="10800">
                <a:solidFill>
                  <a:schemeClr val="dk1"/>
                </a:solidFill>
              </a:defRPr>
            </a:lvl9pPr>
          </a:lstStyle>
          <a:p/>
        </p:txBody>
      </p:sp>
      <p:sp>
        <p:nvSpPr>
          <p:cNvPr id="88" name="Google Shape;88;p13"/>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
        <p:nvSpPr>
          <p:cNvPr id="89" name="Google Shape;89;p1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p:cSld name="SECTION_TITLE_AND_DESCRIPTION_1">
    <p:spTree>
      <p:nvGrpSpPr>
        <p:cNvPr id="90" name="Shape 90"/>
        <p:cNvGrpSpPr/>
        <p:nvPr/>
      </p:nvGrpSpPr>
      <p:grpSpPr>
        <a:xfrm>
          <a:off x="0" y="0"/>
          <a:ext cx="0" cy="0"/>
          <a:chOff x="0" y="0"/>
          <a:chExt cx="0" cy="0"/>
        </a:xfrm>
      </p:grpSpPr>
      <p:sp>
        <p:nvSpPr>
          <p:cNvPr id="91" name="Google Shape;91;p14"/>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 name="Google Shape;92;p14"/>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93" name="Google Shape;93;p1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94" name="Google Shape;94;p1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p:cSld name="SECTION_TITLE_AND_DESCRIPTION_1_1">
    <p:bg>
      <p:bgPr>
        <a:solidFill>
          <a:schemeClr val="accent1"/>
        </a:solidFill>
      </p:bgPr>
    </p:bg>
    <p:spTree>
      <p:nvGrpSpPr>
        <p:cNvPr id="95" name="Shape 95"/>
        <p:cNvGrpSpPr/>
        <p:nvPr/>
      </p:nvGrpSpPr>
      <p:grpSpPr>
        <a:xfrm>
          <a:off x="0" y="0"/>
          <a:ext cx="0" cy="0"/>
          <a:chOff x="0" y="0"/>
          <a:chExt cx="0" cy="0"/>
        </a:xfrm>
      </p:grpSpPr>
      <p:sp>
        <p:nvSpPr>
          <p:cNvPr id="96" name="Google Shape;96;p15"/>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 name="Google Shape;97;p15"/>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98" name="Google Shape;98;p15"/>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99" name="Google Shape;99;p15"/>
          <p:cNvPicPr preferRelativeResize="0"/>
          <p:nvPr/>
        </p:nvPicPr>
        <p:blipFill>
          <a:blip r:embed="rId3">
            <a:alphaModFix/>
          </a:blip>
          <a:stretch>
            <a:fillRect/>
          </a:stretch>
        </p:blipFill>
        <p:spPr>
          <a:xfrm>
            <a:off x="-2504325" y="935980"/>
            <a:ext cx="6584350" cy="3641802"/>
          </a:xfrm>
          <a:prstGeom prst="rect">
            <a:avLst/>
          </a:prstGeom>
          <a:noFill/>
          <a:ln>
            <a:noFill/>
          </a:ln>
          <a:effectLst>
            <a:reflection blurRad="0" dir="0" dist="0" endA="0" endPos="3000" fadeDir="5400012" kx="0" rotWithShape="0" algn="bl" stA="24000" stPos="0" sy="-100000" ky="0"/>
          </a:effectLst>
        </p:spPr>
      </p:pic>
      <p:sp>
        <p:nvSpPr>
          <p:cNvPr id="100" name="Google Shape;100;p15"/>
          <p:cNvSpPr txBox="1"/>
          <p:nvPr/>
        </p:nvSpPr>
        <p:spPr>
          <a:xfrm>
            <a:off x="47412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FFE500"/>
                </a:solidFill>
                <a:latin typeface="Roboto"/>
                <a:ea typeface="Roboto"/>
                <a:cs typeface="Roboto"/>
                <a:sym typeface="Roboto"/>
              </a:rPr>
            </a:br>
            <a:endParaRPr sz="1000">
              <a:solidFill>
                <a:srgbClr val="FFE500"/>
              </a:solidFill>
            </a:endParaRPr>
          </a:p>
        </p:txBody>
      </p:sp>
      <p:sp>
        <p:nvSpPr>
          <p:cNvPr id="101" name="Google Shape;101;p1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1">
  <p:cSld name="SECTION_TITLE_AND_DESCRIPTION_1_1_1">
    <p:bg>
      <p:bgPr>
        <a:solidFill>
          <a:schemeClr val="accent1"/>
        </a:solidFill>
      </p:bgPr>
    </p:bg>
    <p:spTree>
      <p:nvGrpSpPr>
        <p:cNvPr id="102" name="Shape 102"/>
        <p:cNvGrpSpPr/>
        <p:nvPr/>
      </p:nvGrpSpPr>
      <p:grpSpPr>
        <a:xfrm>
          <a:off x="0" y="0"/>
          <a:ext cx="0" cy="0"/>
          <a:chOff x="0" y="0"/>
          <a:chExt cx="0" cy="0"/>
        </a:xfrm>
      </p:grpSpPr>
      <p:sp>
        <p:nvSpPr>
          <p:cNvPr id="103" name="Google Shape;103;p16"/>
          <p:cNvSpPr txBox="1"/>
          <p:nvPr>
            <p:ph type="title"/>
          </p:nvPr>
        </p:nvSpPr>
        <p:spPr>
          <a:xfrm>
            <a:off x="2017350" y="523850"/>
            <a:ext cx="4865400" cy="446400"/>
          </a:xfrm>
          <a:prstGeom prst="rect">
            <a:avLst/>
          </a:prstGeom>
        </p:spPr>
        <p:txBody>
          <a:bodyPr anchorCtr="0" anchor="t" bIns="91425" lIns="91425" spcFirstLastPara="1" rIns="91425" wrap="square" tIns="18000">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 name="Google Shape;104;p16"/>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05" name="Google Shape;105;p1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06" name="Google Shape;106;p16"/>
          <p:cNvPicPr preferRelativeResize="0"/>
          <p:nvPr/>
        </p:nvPicPr>
        <p:blipFill>
          <a:blip r:embed="rId3">
            <a:alphaModFix/>
          </a:blip>
          <a:stretch>
            <a:fillRect/>
          </a:stretch>
        </p:blipFill>
        <p:spPr>
          <a:xfrm>
            <a:off x="1609043" y="1223914"/>
            <a:ext cx="5925914" cy="3268230"/>
          </a:xfrm>
          <a:prstGeom prst="rect">
            <a:avLst/>
          </a:prstGeom>
          <a:noFill/>
          <a:ln>
            <a:noFill/>
          </a:ln>
          <a:effectLst>
            <a:reflection blurRad="0" dir="0" dist="0" endA="0" endPos="3000" fadeDir="5400012" kx="0" rotWithShape="0" algn="bl" stA="24000" stPos="0" sy="-100000" ky="0"/>
          </a:effectLst>
        </p:spPr>
      </p:pic>
      <p:sp>
        <p:nvSpPr>
          <p:cNvPr id="107" name="Google Shape;107;p1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2">
  <p:cSld name="SECTION_TITLE_AND_DESCRIPTION_1_1_2">
    <p:bg>
      <p:bgPr>
        <a:solidFill>
          <a:schemeClr val="accent1"/>
        </a:solidFill>
      </p:bgPr>
    </p:bg>
    <p:spTree>
      <p:nvGrpSpPr>
        <p:cNvPr id="108" name="Shape 108"/>
        <p:cNvGrpSpPr/>
        <p:nvPr/>
      </p:nvGrpSpPr>
      <p:grpSpPr>
        <a:xfrm>
          <a:off x="0" y="0"/>
          <a:ext cx="0" cy="0"/>
          <a:chOff x="0" y="0"/>
          <a:chExt cx="0" cy="0"/>
        </a:xfrm>
      </p:grpSpPr>
      <p:sp>
        <p:nvSpPr>
          <p:cNvPr id="109" name="Google Shape;109;p17"/>
          <p:cNvSpPr txBox="1"/>
          <p:nvPr>
            <p:ph type="title"/>
          </p:nvPr>
        </p:nvSpPr>
        <p:spPr>
          <a:xfrm>
            <a:off x="819775"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0" name="Google Shape;110;p17"/>
          <p:cNvSpPr txBox="1"/>
          <p:nvPr>
            <p:ph idx="1" type="body"/>
          </p:nvPr>
        </p:nvSpPr>
        <p:spPr>
          <a:xfrm>
            <a:off x="909425"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11" name="Google Shape;111;p17"/>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12" name="Google Shape;112;p17"/>
          <p:cNvPicPr preferRelativeResize="0"/>
          <p:nvPr/>
        </p:nvPicPr>
        <p:blipFill rotWithShape="1">
          <a:blip r:embed="rId3">
            <a:alphaModFix/>
          </a:blip>
          <a:srcRect b="0" l="0" r="37934" t="0"/>
          <a:stretch/>
        </p:blipFill>
        <p:spPr>
          <a:xfrm>
            <a:off x="5057425" y="992300"/>
            <a:ext cx="4086571" cy="3641802"/>
          </a:xfrm>
          <a:prstGeom prst="rect">
            <a:avLst/>
          </a:prstGeom>
          <a:noFill/>
          <a:ln>
            <a:noFill/>
          </a:ln>
          <a:effectLst>
            <a:reflection blurRad="0" dir="0" dist="0" endA="0" endPos="3000" fadeDir="5400012" kx="0" rotWithShape="0" algn="bl" stA="24000" stPos="0" sy="-100000" ky="0"/>
          </a:effectLst>
        </p:spPr>
      </p:pic>
      <p:sp>
        <p:nvSpPr>
          <p:cNvPr id="113" name="Google Shape;113;p17"/>
          <p:cNvSpPr txBox="1"/>
          <p:nvPr/>
        </p:nvSpPr>
        <p:spPr>
          <a:xfrm>
            <a:off x="7524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FFE500"/>
                </a:solidFill>
                <a:latin typeface="Roboto"/>
                <a:ea typeface="Roboto"/>
                <a:cs typeface="Roboto"/>
                <a:sym typeface="Roboto"/>
              </a:rPr>
            </a:br>
            <a:endParaRPr sz="1000">
              <a:solidFill>
                <a:srgbClr val="FFE500"/>
              </a:solidFill>
            </a:endParaRPr>
          </a:p>
        </p:txBody>
      </p:sp>
      <p:sp>
        <p:nvSpPr>
          <p:cNvPr id="114" name="Google Shape;114;p1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3">
  <p:cSld name="SECTION_TITLE_AND_DESCRIPTION_1_1_3">
    <p:bg>
      <p:bgPr>
        <a:solidFill>
          <a:schemeClr val="accent1"/>
        </a:solidFill>
      </p:bgPr>
    </p:bg>
    <p:spTree>
      <p:nvGrpSpPr>
        <p:cNvPr id="115" name="Shape 115"/>
        <p:cNvGrpSpPr/>
        <p:nvPr/>
      </p:nvGrpSpPr>
      <p:grpSpPr>
        <a:xfrm>
          <a:off x="0" y="0"/>
          <a:ext cx="0" cy="0"/>
          <a:chOff x="0" y="0"/>
          <a:chExt cx="0" cy="0"/>
        </a:xfrm>
      </p:grpSpPr>
      <p:sp>
        <p:nvSpPr>
          <p:cNvPr id="116" name="Google Shape;116;p18"/>
          <p:cNvSpPr txBox="1"/>
          <p:nvPr>
            <p:ph type="title"/>
          </p:nvPr>
        </p:nvSpPr>
        <p:spPr>
          <a:xfrm>
            <a:off x="752400" y="604800"/>
            <a:ext cx="53574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7" name="Google Shape;117;p18"/>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18" name="Google Shape;118;p1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19" name="Google Shape;119;p18"/>
          <p:cNvPicPr preferRelativeResize="0"/>
          <p:nvPr/>
        </p:nvPicPr>
        <p:blipFill>
          <a:blip r:embed="rId3">
            <a:alphaModFix/>
          </a:blip>
          <a:stretch>
            <a:fillRect/>
          </a:stretch>
        </p:blipFill>
        <p:spPr>
          <a:xfrm>
            <a:off x="354625" y="1154300"/>
            <a:ext cx="6392542" cy="3535712"/>
          </a:xfrm>
          <a:prstGeom prst="rect">
            <a:avLst/>
          </a:prstGeom>
          <a:noFill/>
          <a:ln>
            <a:noFill/>
          </a:ln>
          <a:effectLst>
            <a:reflection blurRad="0" dir="0" dist="0" endA="0" endPos="3000" fadeDir="5400012" kx="0" rotWithShape="0" algn="bl" stA="24000" stPos="0" sy="-100000" ky="0"/>
          </a:effectLst>
        </p:spPr>
      </p:pic>
      <p:sp>
        <p:nvSpPr>
          <p:cNvPr id="120" name="Google Shape;120;p1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Photographic slides">
  <p:cSld name="CAPTION_ONLY_1_2">
    <p:bg>
      <p:bgPr>
        <a:solidFill>
          <a:srgbClr val="FFFFFF"/>
        </a:solidFill>
      </p:bgPr>
    </p:bg>
    <p:spTree>
      <p:nvGrpSpPr>
        <p:cNvPr id="121" name="Shape 121"/>
        <p:cNvGrpSpPr/>
        <p:nvPr/>
      </p:nvGrpSpPr>
      <p:grpSpPr>
        <a:xfrm>
          <a:off x="0" y="0"/>
          <a:ext cx="0" cy="0"/>
          <a:chOff x="0" y="0"/>
          <a:chExt cx="0" cy="0"/>
        </a:xfrm>
      </p:grpSpPr>
      <p:sp>
        <p:nvSpPr>
          <p:cNvPr id="122" name="Google Shape;122;p19"/>
          <p:cNvSpPr txBox="1"/>
          <p:nvPr>
            <p:ph type="title"/>
          </p:nvPr>
        </p:nvSpPr>
        <p:spPr>
          <a:xfrm>
            <a:off x="198000" y="147600"/>
            <a:ext cx="8110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pic>
        <p:nvPicPr>
          <p:cNvPr id="123" name="Google Shape;123;p1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24" name="Google Shape;124;p1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petrol">
  <p:cSld name="CAPTION_ONLY_1_1">
    <p:bg>
      <p:bgPr>
        <a:solidFill>
          <a:schemeClr val="dk1"/>
        </a:solidFill>
      </p:bgPr>
    </p:bg>
    <p:spTree>
      <p:nvGrpSpPr>
        <p:cNvPr id="125" name="Shape 125"/>
        <p:cNvGrpSpPr/>
        <p:nvPr/>
      </p:nvGrpSpPr>
      <p:grpSpPr>
        <a:xfrm>
          <a:off x="0" y="0"/>
          <a:ext cx="0" cy="0"/>
          <a:chOff x="0" y="0"/>
          <a:chExt cx="0" cy="0"/>
        </a:xfrm>
      </p:grpSpPr>
      <p:pic>
        <p:nvPicPr>
          <p:cNvPr id="126" name="Google Shape;126;p20"/>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27" name="Google Shape;127;p2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chemeClr val="accent5"/>
                </a:solidFill>
                <a:latin typeface="Open Sans"/>
                <a:ea typeface="Open Sans"/>
                <a:cs typeface="Open Sans"/>
                <a:sym typeface="Open Sans"/>
              </a:rPr>
              <a:t>© 2023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Square Image">
  <p:cSld name="TITLE_1">
    <p:spTree>
      <p:nvGrpSpPr>
        <p:cNvPr id="13" name="Shape 13"/>
        <p:cNvGrpSpPr/>
        <p:nvPr/>
      </p:nvGrpSpPr>
      <p:grpSpPr>
        <a:xfrm>
          <a:off x="0" y="0"/>
          <a:ext cx="0" cy="0"/>
          <a:chOff x="0" y="0"/>
          <a:chExt cx="0" cy="0"/>
        </a:xfrm>
      </p:grpSpPr>
      <p:sp>
        <p:nvSpPr>
          <p:cNvPr id="14" name="Google Shape;14;p3"/>
          <p:cNvSpPr txBox="1"/>
          <p:nvPr>
            <p:ph type="ctrTitle"/>
          </p:nvPr>
        </p:nvSpPr>
        <p:spPr>
          <a:xfrm>
            <a:off x="658800" y="1702800"/>
            <a:ext cx="3153600" cy="231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3500"/>
              <a:buNone/>
              <a:defRPr sz="3500"/>
            </a:lvl1pPr>
            <a:lvl2pPr lvl="1" rtl="0">
              <a:lnSpc>
                <a:spcPct val="100000"/>
              </a:lnSpc>
              <a:spcBef>
                <a:spcPts val="0"/>
              </a:spcBef>
              <a:spcAft>
                <a:spcPts val="0"/>
              </a:spcAft>
              <a:buSzPts val="3500"/>
              <a:buNone/>
              <a:defRPr sz="3500"/>
            </a:lvl2pPr>
            <a:lvl3pPr lvl="2" rtl="0">
              <a:lnSpc>
                <a:spcPct val="100000"/>
              </a:lnSpc>
              <a:spcBef>
                <a:spcPts val="0"/>
              </a:spcBef>
              <a:spcAft>
                <a:spcPts val="0"/>
              </a:spcAft>
              <a:buSzPts val="3500"/>
              <a:buNone/>
              <a:defRPr sz="3500"/>
            </a:lvl3pPr>
            <a:lvl4pPr lvl="3" rtl="0">
              <a:lnSpc>
                <a:spcPct val="100000"/>
              </a:lnSpc>
              <a:spcBef>
                <a:spcPts val="0"/>
              </a:spcBef>
              <a:spcAft>
                <a:spcPts val="0"/>
              </a:spcAft>
              <a:buSzPts val="3500"/>
              <a:buNone/>
              <a:defRPr sz="3500"/>
            </a:lvl4pPr>
            <a:lvl5pPr lvl="4" rtl="0">
              <a:lnSpc>
                <a:spcPct val="100000"/>
              </a:lnSpc>
              <a:spcBef>
                <a:spcPts val="0"/>
              </a:spcBef>
              <a:spcAft>
                <a:spcPts val="0"/>
              </a:spcAft>
              <a:buSzPts val="3500"/>
              <a:buNone/>
              <a:defRPr sz="3500"/>
            </a:lvl5pPr>
            <a:lvl6pPr lvl="5" rtl="0">
              <a:lnSpc>
                <a:spcPct val="100000"/>
              </a:lnSpc>
              <a:spcBef>
                <a:spcPts val="0"/>
              </a:spcBef>
              <a:spcAft>
                <a:spcPts val="0"/>
              </a:spcAft>
              <a:buSzPts val="3500"/>
              <a:buNone/>
              <a:defRPr sz="3500"/>
            </a:lvl6pPr>
            <a:lvl7pPr lvl="6" rtl="0">
              <a:lnSpc>
                <a:spcPct val="100000"/>
              </a:lnSpc>
              <a:spcBef>
                <a:spcPts val="0"/>
              </a:spcBef>
              <a:spcAft>
                <a:spcPts val="0"/>
              </a:spcAft>
              <a:buSzPts val="3500"/>
              <a:buNone/>
              <a:defRPr sz="3500"/>
            </a:lvl7pPr>
            <a:lvl8pPr lvl="7" rtl="0">
              <a:lnSpc>
                <a:spcPct val="100000"/>
              </a:lnSpc>
              <a:spcBef>
                <a:spcPts val="0"/>
              </a:spcBef>
              <a:spcAft>
                <a:spcPts val="0"/>
              </a:spcAft>
              <a:buSzPts val="3500"/>
              <a:buNone/>
              <a:defRPr sz="3500"/>
            </a:lvl8pPr>
            <a:lvl9pPr lvl="8" rtl="0">
              <a:lnSpc>
                <a:spcPct val="100000"/>
              </a:lnSpc>
              <a:spcBef>
                <a:spcPts val="0"/>
              </a:spcBef>
              <a:spcAft>
                <a:spcPts val="0"/>
              </a:spcAft>
              <a:buSzPts val="3500"/>
              <a:buNone/>
              <a:defRPr sz="3500"/>
            </a:lvl9pPr>
          </a:lstStyle>
          <a:p/>
        </p:txBody>
      </p:sp>
      <p:pic>
        <p:nvPicPr>
          <p:cNvPr id="15" name="Google Shape;15;p3"/>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6" name="Google Shape;16;p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grey">
  <p:cSld name="CAPTION_ONLY_1_1_2_1">
    <p:bg>
      <p:bgPr>
        <a:solidFill>
          <a:schemeClr val="accent1"/>
        </a:solidFill>
      </p:bgPr>
    </p:bg>
    <p:spTree>
      <p:nvGrpSpPr>
        <p:cNvPr id="128" name="Shape 128"/>
        <p:cNvGrpSpPr/>
        <p:nvPr/>
      </p:nvGrpSpPr>
      <p:grpSpPr>
        <a:xfrm>
          <a:off x="0" y="0"/>
          <a:ext cx="0" cy="0"/>
          <a:chOff x="0" y="0"/>
          <a:chExt cx="0" cy="0"/>
        </a:xfrm>
      </p:grpSpPr>
      <p:pic>
        <p:nvPicPr>
          <p:cNvPr id="129" name="Google Shape;129;p21"/>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30" name="Google Shape;130;p2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white">
  <p:cSld name="CAPTION_ONLY_1_1_2_1_1">
    <p:bg>
      <p:bgPr>
        <a:solidFill>
          <a:schemeClr val="lt1"/>
        </a:solidFill>
      </p:bgPr>
    </p:bg>
    <p:spTree>
      <p:nvGrpSpPr>
        <p:cNvPr id="131" name="Shape 131"/>
        <p:cNvGrpSpPr/>
        <p:nvPr/>
      </p:nvGrpSpPr>
      <p:grpSpPr>
        <a:xfrm>
          <a:off x="0" y="0"/>
          <a:ext cx="0" cy="0"/>
          <a:chOff x="0" y="0"/>
          <a:chExt cx="0" cy="0"/>
        </a:xfrm>
      </p:grpSpPr>
      <p:pic>
        <p:nvPicPr>
          <p:cNvPr id="132" name="Google Shape;132;p22"/>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33" name="Google Shape;133;p2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cyan">
  <p:cSld name="CAPTION_ONLY_1_1_1">
    <p:bg>
      <p:bgPr>
        <a:solidFill>
          <a:schemeClr val="lt2"/>
        </a:solidFill>
      </p:bgPr>
    </p:bg>
    <p:spTree>
      <p:nvGrpSpPr>
        <p:cNvPr id="134" name="Shape 134"/>
        <p:cNvGrpSpPr/>
        <p:nvPr/>
      </p:nvGrpSpPr>
      <p:grpSpPr>
        <a:xfrm>
          <a:off x="0" y="0"/>
          <a:ext cx="0" cy="0"/>
          <a:chOff x="0" y="0"/>
          <a:chExt cx="0" cy="0"/>
        </a:xfrm>
      </p:grpSpPr>
      <p:sp>
        <p:nvSpPr>
          <p:cNvPr id="135" name="Google Shape;135;p2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FFFFFF"/>
                </a:solidFill>
                <a:latin typeface="Open Sans"/>
                <a:ea typeface="Open Sans"/>
                <a:cs typeface="Open Sans"/>
                <a:sym typeface="Open Sans"/>
              </a:rPr>
              <a:t>© 2023 Turnitin LLC. All rights reserved.</a:t>
            </a:r>
            <a:endParaRPr sz="600">
              <a:solidFill>
                <a:srgbClr val="FFFFFF"/>
              </a:solidFill>
              <a:latin typeface="Open Sans"/>
              <a:ea typeface="Open Sans"/>
              <a:cs typeface="Open Sans"/>
              <a:sym typeface="Open Sans"/>
            </a:endParaRPr>
          </a:p>
        </p:txBody>
      </p:sp>
      <p:pic>
        <p:nvPicPr>
          <p:cNvPr id="136" name="Google Shape;136;p23"/>
          <p:cNvPicPr preferRelativeResize="0"/>
          <p:nvPr/>
        </p:nvPicPr>
        <p:blipFill>
          <a:blip r:embed="rId2">
            <a:alphaModFix/>
          </a:blip>
          <a:stretch>
            <a:fillRect/>
          </a:stretch>
        </p:blipFill>
        <p:spPr>
          <a:xfrm>
            <a:off x="7550825" y="297039"/>
            <a:ext cx="1214424" cy="3636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with Template">
  <p:cSld name="TITLE_AND_BODY_1_1_1">
    <p:spTree>
      <p:nvGrpSpPr>
        <p:cNvPr id="137" name="Shape 137"/>
        <p:cNvGrpSpPr/>
        <p:nvPr/>
      </p:nvGrpSpPr>
      <p:grpSpPr>
        <a:xfrm>
          <a:off x="0" y="0"/>
          <a:ext cx="0" cy="0"/>
          <a:chOff x="0" y="0"/>
          <a:chExt cx="0" cy="0"/>
        </a:xfrm>
      </p:grpSpPr>
      <p:sp>
        <p:nvSpPr>
          <p:cNvPr id="138" name="Google Shape;138;p24"/>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39" name="Google Shape;139;p24"/>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140" name="Google Shape;140;p2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41" name="Google Shape;141;p2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Icon" type="secHead">
  <p:cSld name="SECTION_HEADER">
    <p:bg>
      <p:bgPr>
        <a:solidFill>
          <a:schemeClr val="accent5"/>
        </a:solid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1173600" y="2253600"/>
            <a:ext cx="65256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100"/>
              <a:buNone/>
              <a:defRPr/>
            </a:lvl1pPr>
            <a:lvl2pPr lvl="1" rtl="0">
              <a:lnSpc>
                <a:spcPct val="115000"/>
              </a:lnSpc>
              <a:spcBef>
                <a:spcPts val="0"/>
              </a:spcBef>
              <a:spcAft>
                <a:spcPts val="0"/>
              </a:spcAft>
              <a:buSzPts val="3100"/>
              <a:buNone/>
              <a:defRPr/>
            </a:lvl2pPr>
            <a:lvl3pPr lvl="2" rtl="0">
              <a:lnSpc>
                <a:spcPct val="115000"/>
              </a:lnSpc>
              <a:spcBef>
                <a:spcPts val="0"/>
              </a:spcBef>
              <a:spcAft>
                <a:spcPts val="0"/>
              </a:spcAft>
              <a:buSzPts val="3100"/>
              <a:buNone/>
              <a:defRPr/>
            </a:lvl3pPr>
            <a:lvl4pPr lvl="3" rtl="0">
              <a:lnSpc>
                <a:spcPct val="115000"/>
              </a:lnSpc>
              <a:spcBef>
                <a:spcPts val="0"/>
              </a:spcBef>
              <a:spcAft>
                <a:spcPts val="0"/>
              </a:spcAft>
              <a:buSzPts val="3100"/>
              <a:buNone/>
              <a:defRPr/>
            </a:lvl4pPr>
            <a:lvl5pPr lvl="4" rtl="0">
              <a:lnSpc>
                <a:spcPct val="115000"/>
              </a:lnSpc>
              <a:spcBef>
                <a:spcPts val="0"/>
              </a:spcBef>
              <a:spcAft>
                <a:spcPts val="0"/>
              </a:spcAft>
              <a:buSzPts val="3100"/>
              <a:buNone/>
              <a:defRPr/>
            </a:lvl5pPr>
            <a:lvl6pPr lvl="5" rtl="0">
              <a:lnSpc>
                <a:spcPct val="115000"/>
              </a:lnSpc>
              <a:spcBef>
                <a:spcPts val="0"/>
              </a:spcBef>
              <a:spcAft>
                <a:spcPts val="0"/>
              </a:spcAft>
              <a:buSzPts val="3100"/>
              <a:buNone/>
              <a:defRPr/>
            </a:lvl6pPr>
            <a:lvl7pPr lvl="6" rtl="0">
              <a:lnSpc>
                <a:spcPct val="115000"/>
              </a:lnSpc>
              <a:spcBef>
                <a:spcPts val="0"/>
              </a:spcBef>
              <a:spcAft>
                <a:spcPts val="0"/>
              </a:spcAft>
              <a:buSzPts val="3100"/>
              <a:buNone/>
              <a:defRPr/>
            </a:lvl7pPr>
            <a:lvl8pPr lvl="7" rtl="0">
              <a:lnSpc>
                <a:spcPct val="115000"/>
              </a:lnSpc>
              <a:spcBef>
                <a:spcPts val="0"/>
              </a:spcBef>
              <a:spcAft>
                <a:spcPts val="0"/>
              </a:spcAft>
              <a:buSzPts val="3100"/>
              <a:buNone/>
              <a:defRPr/>
            </a:lvl8pPr>
            <a:lvl9pPr lvl="8" rtl="0">
              <a:lnSpc>
                <a:spcPct val="115000"/>
              </a:lnSpc>
              <a:spcBef>
                <a:spcPts val="0"/>
              </a:spcBef>
              <a:spcAft>
                <a:spcPts val="0"/>
              </a:spcAft>
              <a:buSzPts val="3100"/>
              <a:buNone/>
              <a:defRPr/>
            </a:lvl9pPr>
          </a:lstStyle>
          <a:p/>
        </p:txBody>
      </p:sp>
      <p:sp>
        <p:nvSpPr>
          <p:cNvPr id="19" name="Google Shape;19;p4"/>
          <p:cNvSpPr txBox="1"/>
          <p:nvPr>
            <p:ph idx="1" type="subTitle"/>
          </p:nvPr>
        </p:nvSpPr>
        <p:spPr>
          <a:xfrm>
            <a:off x="1173600" y="30888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100"/>
              <a:buNone/>
              <a:defRPr sz="1100"/>
            </a:lvl1pPr>
            <a:lvl2pPr lvl="1" rtl="0">
              <a:spcBef>
                <a:spcPts val="1600"/>
              </a:spcBef>
              <a:spcAft>
                <a:spcPts val="0"/>
              </a:spcAft>
              <a:buSzPts val="1100"/>
              <a:buNone/>
              <a:defRPr sz="1100"/>
            </a:lvl2pPr>
            <a:lvl3pPr lvl="2" rtl="0">
              <a:spcBef>
                <a:spcPts val="1600"/>
              </a:spcBef>
              <a:spcAft>
                <a:spcPts val="0"/>
              </a:spcAft>
              <a:buSzPts val="1100"/>
              <a:buNone/>
              <a:defRPr sz="1100"/>
            </a:lvl3pPr>
            <a:lvl4pPr lvl="3" rtl="0">
              <a:spcBef>
                <a:spcPts val="1600"/>
              </a:spcBef>
              <a:spcAft>
                <a:spcPts val="0"/>
              </a:spcAft>
              <a:buSzPts val="1100"/>
              <a:buNone/>
              <a:defRPr sz="1100"/>
            </a:lvl4pPr>
            <a:lvl5pPr lvl="4" rtl="0">
              <a:spcBef>
                <a:spcPts val="1600"/>
              </a:spcBef>
              <a:spcAft>
                <a:spcPts val="0"/>
              </a:spcAft>
              <a:buSzPts val="1100"/>
              <a:buNone/>
              <a:defRPr sz="1100"/>
            </a:lvl5pPr>
            <a:lvl6pPr lvl="5" rtl="0">
              <a:spcBef>
                <a:spcPts val="1600"/>
              </a:spcBef>
              <a:spcAft>
                <a:spcPts val="0"/>
              </a:spcAft>
              <a:buSzPts val="1100"/>
              <a:buNone/>
              <a:defRPr sz="1100"/>
            </a:lvl6pPr>
            <a:lvl7pPr lvl="6" rtl="0">
              <a:spcBef>
                <a:spcPts val="1600"/>
              </a:spcBef>
              <a:spcAft>
                <a:spcPts val="0"/>
              </a:spcAft>
              <a:buSzPts val="1100"/>
              <a:buNone/>
              <a:defRPr sz="1100"/>
            </a:lvl7pPr>
            <a:lvl8pPr lvl="7" rtl="0">
              <a:spcBef>
                <a:spcPts val="1600"/>
              </a:spcBef>
              <a:spcAft>
                <a:spcPts val="0"/>
              </a:spcAft>
              <a:buSzPts val="1100"/>
              <a:buNone/>
              <a:defRPr sz="1100"/>
            </a:lvl8pPr>
            <a:lvl9pPr lvl="8" rtl="0">
              <a:spcBef>
                <a:spcPts val="1600"/>
              </a:spcBef>
              <a:spcAft>
                <a:spcPts val="1600"/>
              </a:spcAft>
              <a:buSzPts val="1100"/>
              <a:buNone/>
              <a:defRPr sz="1100"/>
            </a:lvl9pPr>
          </a:lstStyle>
          <a:p/>
        </p:txBody>
      </p:sp>
      <p:pic>
        <p:nvPicPr>
          <p:cNvPr id="20" name="Google Shape;20;p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21" name="Google Shape;21;p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Long Copy">
  <p:cSld name="SECTION_HEADER_1">
    <p:bg>
      <p:bgPr>
        <a:solidFill>
          <a:schemeClr val="dk1"/>
        </a:solidFill>
      </p:bgPr>
    </p:bg>
    <p:spTree>
      <p:nvGrpSpPr>
        <p:cNvPr id="22" name="Shape 22"/>
        <p:cNvGrpSpPr/>
        <p:nvPr/>
      </p:nvGrpSpPr>
      <p:grpSpPr>
        <a:xfrm>
          <a:off x="0" y="0"/>
          <a:ext cx="0" cy="0"/>
          <a:chOff x="0" y="0"/>
          <a:chExt cx="0" cy="0"/>
        </a:xfrm>
      </p:grpSpPr>
      <p:sp>
        <p:nvSpPr>
          <p:cNvPr id="23" name="Google Shape;23;p5"/>
          <p:cNvSpPr txBox="1"/>
          <p:nvPr>
            <p:ph type="title"/>
          </p:nvPr>
        </p:nvSpPr>
        <p:spPr>
          <a:xfrm>
            <a:off x="763200" y="2253600"/>
            <a:ext cx="45468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FFFFFF"/>
              </a:buClr>
              <a:buSzPts val="3100"/>
              <a:buNone/>
              <a:defRPr>
                <a:solidFill>
                  <a:srgbClr val="FFFFFF"/>
                </a:solidFill>
              </a:defRPr>
            </a:lvl1pPr>
            <a:lvl2pPr lvl="1" rtl="0">
              <a:lnSpc>
                <a:spcPct val="115000"/>
              </a:lnSpc>
              <a:spcBef>
                <a:spcPts val="0"/>
              </a:spcBef>
              <a:spcAft>
                <a:spcPts val="0"/>
              </a:spcAft>
              <a:buClr>
                <a:srgbClr val="FFFFFF"/>
              </a:buClr>
              <a:buSzPts val="3100"/>
              <a:buNone/>
              <a:defRPr>
                <a:solidFill>
                  <a:srgbClr val="FFFFFF"/>
                </a:solidFill>
              </a:defRPr>
            </a:lvl2pPr>
            <a:lvl3pPr lvl="2" rtl="0">
              <a:lnSpc>
                <a:spcPct val="115000"/>
              </a:lnSpc>
              <a:spcBef>
                <a:spcPts val="0"/>
              </a:spcBef>
              <a:spcAft>
                <a:spcPts val="0"/>
              </a:spcAft>
              <a:buClr>
                <a:srgbClr val="FFFFFF"/>
              </a:buClr>
              <a:buSzPts val="3100"/>
              <a:buNone/>
              <a:defRPr>
                <a:solidFill>
                  <a:srgbClr val="FFFFFF"/>
                </a:solidFill>
              </a:defRPr>
            </a:lvl3pPr>
            <a:lvl4pPr lvl="3" rtl="0">
              <a:lnSpc>
                <a:spcPct val="115000"/>
              </a:lnSpc>
              <a:spcBef>
                <a:spcPts val="0"/>
              </a:spcBef>
              <a:spcAft>
                <a:spcPts val="0"/>
              </a:spcAft>
              <a:buClr>
                <a:srgbClr val="FFFFFF"/>
              </a:buClr>
              <a:buSzPts val="3100"/>
              <a:buNone/>
              <a:defRPr>
                <a:solidFill>
                  <a:srgbClr val="FFFFFF"/>
                </a:solidFill>
              </a:defRPr>
            </a:lvl4pPr>
            <a:lvl5pPr lvl="4" rtl="0">
              <a:lnSpc>
                <a:spcPct val="115000"/>
              </a:lnSpc>
              <a:spcBef>
                <a:spcPts val="0"/>
              </a:spcBef>
              <a:spcAft>
                <a:spcPts val="0"/>
              </a:spcAft>
              <a:buClr>
                <a:srgbClr val="FFFFFF"/>
              </a:buClr>
              <a:buSzPts val="3100"/>
              <a:buNone/>
              <a:defRPr>
                <a:solidFill>
                  <a:srgbClr val="FFFFFF"/>
                </a:solidFill>
              </a:defRPr>
            </a:lvl5pPr>
            <a:lvl6pPr lvl="5" rtl="0">
              <a:lnSpc>
                <a:spcPct val="115000"/>
              </a:lnSpc>
              <a:spcBef>
                <a:spcPts val="0"/>
              </a:spcBef>
              <a:spcAft>
                <a:spcPts val="0"/>
              </a:spcAft>
              <a:buClr>
                <a:srgbClr val="FFFFFF"/>
              </a:buClr>
              <a:buSzPts val="3100"/>
              <a:buNone/>
              <a:defRPr>
                <a:solidFill>
                  <a:srgbClr val="FFFFFF"/>
                </a:solidFill>
              </a:defRPr>
            </a:lvl6pPr>
            <a:lvl7pPr lvl="6" rtl="0">
              <a:lnSpc>
                <a:spcPct val="115000"/>
              </a:lnSpc>
              <a:spcBef>
                <a:spcPts val="0"/>
              </a:spcBef>
              <a:spcAft>
                <a:spcPts val="0"/>
              </a:spcAft>
              <a:buClr>
                <a:srgbClr val="FFFFFF"/>
              </a:buClr>
              <a:buSzPts val="3100"/>
              <a:buNone/>
              <a:defRPr>
                <a:solidFill>
                  <a:srgbClr val="FFFFFF"/>
                </a:solidFill>
              </a:defRPr>
            </a:lvl7pPr>
            <a:lvl8pPr lvl="7" rtl="0">
              <a:lnSpc>
                <a:spcPct val="115000"/>
              </a:lnSpc>
              <a:spcBef>
                <a:spcPts val="0"/>
              </a:spcBef>
              <a:spcAft>
                <a:spcPts val="0"/>
              </a:spcAft>
              <a:buClr>
                <a:srgbClr val="FFFFFF"/>
              </a:buClr>
              <a:buSzPts val="3100"/>
              <a:buNone/>
              <a:defRPr>
                <a:solidFill>
                  <a:srgbClr val="FFFFFF"/>
                </a:solidFill>
              </a:defRPr>
            </a:lvl8pPr>
            <a:lvl9pPr lvl="8" rtl="0">
              <a:lnSpc>
                <a:spcPct val="115000"/>
              </a:lnSpc>
              <a:spcBef>
                <a:spcPts val="0"/>
              </a:spcBef>
              <a:spcAft>
                <a:spcPts val="0"/>
              </a:spcAft>
              <a:buClr>
                <a:srgbClr val="FFFFFF"/>
              </a:buClr>
              <a:buSzPts val="3100"/>
              <a:buNone/>
              <a:defRPr>
                <a:solidFill>
                  <a:srgbClr val="FFFFFF"/>
                </a:solidFill>
              </a:defRPr>
            </a:lvl9pPr>
          </a:lstStyle>
          <a:p/>
        </p:txBody>
      </p:sp>
      <p:sp>
        <p:nvSpPr>
          <p:cNvPr id="24" name="Google Shape;24;p5"/>
          <p:cNvSpPr txBox="1"/>
          <p:nvPr>
            <p:ph idx="1" type="subTitle"/>
          </p:nvPr>
        </p:nvSpPr>
        <p:spPr>
          <a:xfrm>
            <a:off x="763200" y="36324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100"/>
              <a:buNone/>
              <a:defRPr sz="1100">
                <a:solidFill>
                  <a:srgbClr val="FFFFFF"/>
                </a:solidFill>
              </a:defRPr>
            </a:lvl1pPr>
            <a:lvl2pPr lvl="1" rtl="0">
              <a:spcBef>
                <a:spcPts val="1600"/>
              </a:spcBef>
              <a:spcAft>
                <a:spcPts val="0"/>
              </a:spcAft>
              <a:buClr>
                <a:srgbClr val="FFFFFF"/>
              </a:buClr>
              <a:buSzPts val="1100"/>
              <a:buNone/>
              <a:defRPr sz="1100">
                <a:solidFill>
                  <a:srgbClr val="FFFFFF"/>
                </a:solidFill>
              </a:defRPr>
            </a:lvl2pPr>
            <a:lvl3pPr lvl="2" rtl="0">
              <a:spcBef>
                <a:spcPts val="1600"/>
              </a:spcBef>
              <a:spcAft>
                <a:spcPts val="0"/>
              </a:spcAft>
              <a:buClr>
                <a:srgbClr val="FFFFFF"/>
              </a:buClr>
              <a:buSzPts val="1100"/>
              <a:buNone/>
              <a:defRPr sz="1100">
                <a:solidFill>
                  <a:srgbClr val="FFFFFF"/>
                </a:solidFill>
              </a:defRPr>
            </a:lvl3pPr>
            <a:lvl4pPr lvl="3" rtl="0">
              <a:spcBef>
                <a:spcPts val="1600"/>
              </a:spcBef>
              <a:spcAft>
                <a:spcPts val="0"/>
              </a:spcAft>
              <a:buClr>
                <a:srgbClr val="FFFFFF"/>
              </a:buClr>
              <a:buSzPts val="1100"/>
              <a:buNone/>
              <a:defRPr sz="1100">
                <a:solidFill>
                  <a:srgbClr val="FFFFFF"/>
                </a:solidFill>
              </a:defRPr>
            </a:lvl4pPr>
            <a:lvl5pPr lvl="4" rtl="0">
              <a:spcBef>
                <a:spcPts val="1600"/>
              </a:spcBef>
              <a:spcAft>
                <a:spcPts val="0"/>
              </a:spcAft>
              <a:buClr>
                <a:srgbClr val="FFFFFF"/>
              </a:buClr>
              <a:buSzPts val="1100"/>
              <a:buNone/>
              <a:defRPr sz="1100">
                <a:solidFill>
                  <a:srgbClr val="FFFFFF"/>
                </a:solidFill>
              </a:defRPr>
            </a:lvl5pPr>
            <a:lvl6pPr lvl="5" rtl="0">
              <a:spcBef>
                <a:spcPts val="1600"/>
              </a:spcBef>
              <a:spcAft>
                <a:spcPts val="0"/>
              </a:spcAft>
              <a:buClr>
                <a:srgbClr val="FFFFFF"/>
              </a:buClr>
              <a:buSzPts val="1100"/>
              <a:buNone/>
              <a:defRPr sz="1100">
                <a:solidFill>
                  <a:srgbClr val="FFFFFF"/>
                </a:solidFill>
              </a:defRPr>
            </a:lvl6pPr>
            <a:lvl7pPr lvl="6" rtl="0">
              <a:spcBef>
                <a:spcPts val="1600"/>
              </a:spcBef>
              <a:spcAft>
                <a:spcPts val="0"/>
              </a:spcAft>
              <a:buClr>
                <a:srgbClr val="FFFFFF"/>
              </a:buClr>
              <a:buSzPts val="1100"/>
              <a:buNone/>
              <a:defRPr sz="1100">
                <a:solidFill>
                  <a:srgbClr val="FFFFFF"/>
                </a:solidFill>
              </a:defRPr>
            </a:lvl7pPr>
            <a:lvl8pPr lvl="7" rtl="0">
              <a:spcBef>
                <a:spcPts val="1600"/>
              </a:spcBef>
              <a:spcAft>
                <a:spcPts val="0"/>
              </a:spcAft>
              <a:buClr>
                <a:srgbClr val="FFFFFF"/>
              </a:buClr>
              <a:buSzPts val="1100"/>
              <a:buNone/>
              <a:defRPr sz="1100">
                <a:solidFill>
                  <a:srgbClr val="FFFFFF"/>
                </a:solidFill>
              </a:defRPr>
            </a:lvl8pPr>
            <a:lvl9pPr lvl="8" rtl="0">
              <a:spcBef>
                <a:spcPts val="1600"/>
              </a:spcBef>
              <a:spcAft>
                <a:spcPts val="1600"/>
              </a:spcAft>
              <a:buClr>
                <a:srgbClr val="FFFFFF"/>
              </a:buClr>
              <a:buSzPts val="1100"/>
              <a:buNone/>
              <a:defRPr sz="1100">
                <a:solidFill>
                  <a:srgbClr val="FFFFFF"/>
                </a:solidFill>
              </a:defRPr>
            </a:lvl9pPr>
          </a:lstStyle>
          <a:p/>
        </p:txBody>
      </p:sp>
      <p:sp>
        <p:nvSpPr>
          <p:cNvPr id="25" name="Google Shape;25;p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chemeClr val="accent5"/>
                </a:solidFill>
                <a:latin typeface="Open Sans"/>
                <a:ea typeface="Open Sans"/>
                <a:cs typeface="Open Sans"/>
                <a:sym typeface="Open Sans"/>
              </a:rPr>
              <a:t>© 2023 Turnitin LLC. All rights reserved.</a:t>
            </a:r>
            <a:endParaRPr sz="600">
              <a:solidFill>
                <a:schemeClr val="accent5"/>
              </a:solidFill>
              <a:latin typeface="Open Sans"/>
              <a:ea typeface="Open Sans"/>
              <a:cs typeface="Open Sans"/>
              <a:sym typeface="Open Sans"/>
            </a:endParaRPr>
          </a:p>
        </p:txBody>
      </p:sp>
      <p:pic>
        <p:nvPicPr>
          <p:cNvPr id="26" name="Google Shape;26;p5"/>
          <p:cNvPicPr preferRelativeResize="0"/>
          <p:nvPr/>
        </p:nvPicPr>
        <p:blipFill>
          <a:blip r:embed="rId2">
            <a:alphaModFix/>
          </a:blip>
          <a:stretch>
            <a:fillRect/>
          </a:stretch>
        </p:blipFill>
        <p:spPr>
          <a:xfrm>
            <a:off x="7550991" y="296587"/>
            <a:ext cx="1216799" cy="36451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TOC">
  <p:cSld name="TITLE_AND_BODY_2">
    <p:bg>
      <p:bgPr>
        <a:solidFill>
          <a:schemeClr val="accent2"/>
        </a:solidFill>
      </p:bgPr>
    </p:bg>
    <p:spTree>
      <p:nvGrpSpPr>
        <p:cNvPr id="27" name="Shape 27"/>
        <p:cNvGrpSpPr/>
        <p:nvPr/>
      </p:nvGrpSpPr>
      <p:grpSpPr>
        <a:xfrm>
          <a:off x="0" y="0"/>
          <a:ext cx="0" cy="0"/>
          <a:chOff x="0" y="0"/>
          <a:chExt cx="0" cy="0"/>
        </a:xfrm>
      </p:grpSpPr>
      <p:sp>
        <p:nvSpPr>
          <p:cNvPr id="28" name="Google Shape;28;p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9" name="Google Shape;29;p6"/>
          <p:cNvSpPr txBox="1"/>
          <p:nvPr>
            <p:ph idx="1" type="body"/>
          </p:nvPr>
        </p:nvSpPr>
        <p:spPr>
          <a:xfrm>
            <a:off x="792000" y="1386000"/>
            <a:ext cx="7740000" cy="2912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1pPr>
            <a:lvl2pPr indent="-304800" lvl="1" marL="914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2pPr>
            <a:lvl3pPr indent="-304800" lvl="2" marL="1371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3pPr>
            <a:lvl4pPr indent="-304800" lvl="3" marL="1828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4pPr>
            <a:lvl5pPr indent="-304800" lvl="4" marL="22860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5pPr>
            <a:lvl6pPr indent="-304800" lvl="5" marL="2743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6pPr>
            <a:lvl7pPr indent="-304800" lvl="6" marL="3200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7pPr>
            <a:lvl8pPr indent="-304800" lvl="7" marL="3657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8pPr>
            <a:lvl9pPr indent="-304800" lvl="8" marL="4114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9pPr>
          </a:lstStyle>
          <a:p/>
        </p:txBody>
      </p:sp>
      <p:pic>
        <p:nvPicPr>
          <p:cNvPr id="30" name="Google Shape;30;p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31" name="Google Shape;31;p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p:cSld name="TITLE_AND_BODY_1_1">
    <p:spTree>
      <p:nvGrpSpPr>
        <p:cNvPr id="32" name="Shape 32"/>
        <p:cNvGrpSpPr/>
        <p:nvPr/>
      </p:nvGrpSpPr>
      <p:grpSpPr>
        <a:xfrm>
          <a:off x="0" y="0"/>
          <a:ext cx="0" cy="0"/>
          <a:chOff x="0" y="0"/>
          <a:chExt cx="0" cy="0"/>
        </a:xfrm>
      </p:grpSpPr>
      <p:sp>
        <p:nvSpPr>
          <p:cNvPr id="33" name="Google Shape;33;p7"/>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7"/>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35" name="Google Shape;35;p7"/>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36" name="Google Shape;36;p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3 Columns" type="twoColTx">
  <p:cSld name="TITLE_AND_TWO_COLUMNS">
    <p:spTree>
      <p:nvGrpSpPr>
        <p:cNvPr id="37" name="Shape 37"/>
        <p:cNvGrpSpPr/>
        <p:nvPr/>
      </p:nvGrpSpPr>
      <p:grpSpPr>
        <a:xfrm>
          <a:off x="0" y="0"/>
          <a:ext cx="0" cy="0"/>
          <a:chOff x="0" y="0"/>
          <a:chExt cx="0" cy="0"/>
        </a:xfrm>
      </p:grpSpPr>
      <p:sp>
        <p:nvSpPr>
          <p:cNvPr id="38" name="Google Shape;38;p8"/>
          <p:cNvSpPr txBox="1"/>
          <p:nvPr>
            <p:ph type="title"/>
          </p:nvPr>
        </p:nvSpPr>
        <p:spPr>
          <a:xfrm>
            <a:off x="752400" y="6048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9" name="Google Shape;39;p8"/>
          <p:cNvSpPr txBox="1"/>
          <p:nvPr>
            <p:ph idx="1" type="body"/>
          </p:nvPr>
        </p:nvSpPr>
        <p:spPr>
          <a:xfrm>
            <a:off x="676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40" name="Google Shape;40;p8"/>
          <p:cNvSpPr txBox="1"/>
          <p:nvPr>
            <p:ph idx="2" type="body"/>
          </p:nvPr>
        </p:nvSpPr>
        <p:spPr>
          <a:xfrm>
            <a:off x="3304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41" name="Google Shape;41;p8"/>
          <p:cNvSpPr txBox="1"/>
          <p:nvPr>
            <p:ph idx="3" type="body"/>
          </p:nvPr>
        </p:nvSpPr>
        <p:spPr>
          <a:xfrm>
            <a:off x="5932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pic>
        <p:nvPicPr>
          <p:cNvPr id="42" name="Google Shape;42;p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43" name="Google Shape;43;p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amp; Photo">
  <p:cSld name="ONE_COLUMN_TEXT">
    <p:spTree>
      <p:nvGrpSpPr>
        <p:cNvPr id="44" name="Shape 44"/>
        <p:cNvGrpSpPr/>
        <p:nvPr/>
      </p:nvGrpSpPr>
      <p:grpSpPr>
        <a:xfrm>
          <a:off x="0" y="0"/>
          <a:ext cx="0" cy="0"/>
          <a:chOff x="0" y="0"/>
          <a:chExt cx="0" cy="0"/>
        </a:xfrm>
      </p:grpSpPr>
      <p:sp>
        <p:nvSpPr>
          <p:cNvPr id="45" name="Google Shape;45;p9"/>
          <p:cNvSpPr txBox="1"/>
          <p:nvPr>
            <p:ph type="title"/>
          </p:nvPr>
        </p:nvSpPr>
        <p:spPr>
          <a:xfrm>
            <a:off x="752400" y="1155600"/>
            <a:ext cx="4143600" cy="65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2600"/>
              <a:buNone/>
              <a:defRPr sz="2600"/>
            </a:lvl1pPr>
            <a:lvl2pPr lvl="1" rtl="0">
              <a:lnSpc>
                <a:spcPct val="115000"/>
              </a:lnSpc>
              <a:spcBef>
                <a:spcPts val="0"/>
              </a:spcBef>
              <a:spcAft>
                <a:spcPts val="0"/>
              </a:spcAft>
              <a:buSzPts val="2600"/>
              <a:buNone/>
              <a:defRPr sz="2600"/>
            </a:lvl2pPr>
            <a:lvl3pPr lvl="2" rtl="0">
              <a:lnSpc>
                <a:spcPct val="115000"/>
              </a:lnSpc>
              <a:spcBef>
                <a:spcPts val="0"/>
              </a:spcBef>
              <a:spcAft>
                <a:spcPts val="0"/>
              </a:spcAft>
              <a:buSzPts val="2600"/>
              <a:buNone/>
              <a:defRPr sz="2600"/>
            </a:lvl3pPr>
            <a:lvl4pPr lvl="3" rtl="0">
              <a:lnSpc>
                <a:spcPct val="115000"/>
              </a:lnSpc>
              <a:spcBef>
                <a:spcPts val="0"/>
              </a:spcBef>
              <a:spcAft>
                <a:spcPts val="0"/>
              </a:spcAft>
              <a:buSzPts val="2600"/>
              <a:buNone/>
              <a:defRPr sz="2600"/>
            </a:lvl4pPr>
            <a:lvl5pPr lvl="4" rtl="0">
              <a:lnSpc>
                <a:spcPct val="115000"/>
              </a:lnSpc>
              <a:spcBef>
                <a:spcPts val="0"/>
              </a:spcBef>
              <a:spcAft>
                <a:spcPts val="0"/>
              </a:spcAft>
              <a:buSzPts val="2600"/>
              <a:buNone/>
              <a:defRPr sz="2600"/>
            </a:lvl5pPr>
            <a:lvl6pPr lvl="5" rtl="0">
              <a:lnSpc>
                <a:spcPct val="115000"/>
              </a:lnSpc>
              <a:spcBef>
                <a:spcPts val="0"/>
              </a:spcBef>
              <a:spcAft>
                <a:spcPts val="0"/>
              </a:spcAft>
              <a:buSzPts val="2600"/>
              <a:buNone/>
              <a:defRPr sz="2600"/>
            </a:lvl6pPr>
            <a:lvl7pPr lvl="6" rtl="0">
              <a:lnSpc>
                <a:spcPct val="115000"/>
              </a:lnSpc>
              <a:spcBef>
                <a:spcPts val="0"/>
              </a:spcBef>
              <a:spcAft>
                <a:spcPts val="0"/>
              </a:spcAft>
              <a:buSzPts val="2600"/>
              <a:buNone/>
              <a:defRPr sz="2600"/>
            </a:lvl7pPr>
            <a:lvl8pPr lvl="7" rtl="0">
              <a:lnSpc>
                <a:spcPct val="115000"/>
              </a:lnSpc>
              <a:spcBef>
                <a:spcPts val="0"/>
              </a:spcBef>
              <a:spcAft>
                <a:spcPts val="0"/>
              </a:spcAft>
              <a:buSzPts val="2600"/>
              <a:buNone/>
              <a:defRPr sz="2600"/>
            </a:lvl8pPr>
            <a:lvl9pPr lvl="8" rtl="0">
              <a:lnSpc>
                <a:spcPct val="115000"/>
              </a:lnSpc>
              <a:spcBef>
                <a:spcPts val="0"/>
              </a:spcBef>
              <a:spcAft>
                <a:spcPts val="0"/>
              </a:spcAft>
              <a:buSzPts val="2600"/>
              <a:buNone/>
              <a:defRPr sz="2600"/>
            </a:lvl9pPr>
          </a:lstStyle>
          <a:p/>
        </p:txBody>
      </p:sp>
      <p:sp>
        <p:nvSpPr>
          <p:cNvPr id="46" name="Google Shape;46;p9"/>
          <p:cNvSpPr txBox="1"/>
          <p:nvPr>
            <p:ph idx="1" type="body"/>
          </p:nvPr>
        </p:nvSpPr>
        <p:spPr>
          <a:xfrm>
            <a:off x="752400" y="2440800"/>
            <a:ext cx="3729600" cy="2458800"/>
          </a:xfrm>
          <a:prstGeom prst="rect">
            <a:avLst/>
          </a:prstGeom>
        </p:spPr>
        <p:txBody>
          <a:bodyPr anchorCtr="0" anchor="t" bIns="91425" lIns="91425" spcFirstLastPara="1" rIns="91425" wrap="square" tIns="91425">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pic>
        <p:nvPicPr>
          <p:cNvPr id="47" name="Google Shape;47;p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48" name="Google Shape;48;p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
    <p:bg>
      <p:bgPr>
        <a:solidFill>
          <a:schemeClr val="dk1"/>
        </a:solidFill>
      </p:bgPr>
    </p:bg>
    <p:spTree>
      <p:nvGrpSpPr>
        <p:cNvPr id="49" name="Shape 49"/>
        <p:cNvGrpSpPr/>
        <p:nvPr/>
      </p:nvGrpSpPr>
      <p:grpSpPr>
        <a:xfrm>
          <a:off x="0" y="0"/>
          <a:ext cx="0" cy="0"/>
          <a:chOff x="0" y="0"/>
          <a:chExt cx="0" cy="0"/>
        </a:xfrm>
      </p:grpSpPr>
      <p:sp>
        <p:nvSpPr>
          <p:cNvPr id="50" name="Google Shape;50;p10"/>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51" name="Google Shape;51;p10"/>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Clr>
                <a:srgbClr val="FFFFFF"/>
              </a:buClr>
              <a:buSzPts val="3500"/>
              <a:buNone/>
              <a:defRPr sz="3500">
                <a:solidFill>
                  <a:srgbClr val="FFFFFF"/>
                </a:solidFill>
              </a:defRPr>
            </a:lvl1pPr>
            <a:lvl2pPr lvl="1" rtl="0">
              <a:lnSpc>
                <a:spcPct val="115000"/>
              </a:lnSpc>
              <a:spcBef>
                <a:spcPts val="0"/>
              </a:spcBef>
              <a:spcAft>
                <a:spcPts val="0"/>
              </a:spcAft>
              <a:buClr>
                <a:srgbClr val="FFFFFF"/>
              </a:buClr>
              <a:buSzPts val="3500"/>
              <a:buNone/>
              <a:defRPr sz="3500">
                <a:solidFill>
                  <a:srgbClr val="FFFFFF"/>
                </a:solidFill>
              </a:defRPr>
            </a:lvl2pPr>
            <a:lvl3pPr lvl="2" rtl="0">
              <a:lnSpc>
                <a:spcPct val="115000"/>
              </a:lnSpc>
              <a:spcBef>
                <a:spcPts val="0"/>
              </a:spcBef>
              <a:spcAft>
                <a:spcPts val="0"/>
              </a:spcAft>
              <a:buClr>
                <a:srgbClr val="FFFFFF"/>
              </a:buClr>
              <a:buSzPts val="3500"/>
              <a:buNone/>
              <a:defRPr sz="3500">
                <a:solidFill>
                  <a:srgbClr val="FFFFFF"/>
                </a:solidFill>
              </a:defRPr>
            </a:lvl3pPr>
            <a:lvl4pPr lvl="3" rtl="0">
              <a:lnSpc>
                <a:spcPct val="115000"/>
              </a:lnSpc>
              <a:spcBef>
                <a:spcPts val="0"/>
              </a:spcBef>
              <a:spcAft>
                <a:spcPts val="0"/>
              </a:spcAft>
              <a:buClr>
                <a:srgbClr val="FFFFFF"/>
              </a:buClr>
              <a:buSzPts val="3500"/>
              <a:buNone/>
              <a:defRPr sz="3500">
                <a:solidFill>
                  <a:srgbClr val="FFFFFF"/>
                </a:solidFill>
              </a:defRPr>
            </a:lvl4pPr>
            <a:lvl5pPr lvl="4" rtl="0">
              <a:lnSpc>
                <a:spcPct val="115000"/>
              </a:lnSpc>
              <a:spcBef>
                <a:spcPts val="0"/>
              </a:spcBef>
              <a:spcAft>
                <a:spcPts val="0"/>
              </a:spcAft>
              <a:buClr>
                <a:srgbClr val="FFFFFF"/>
              </a:buClr>
              <a:buSzPts val="3500"/>
              <a:buNone/>
              <a:defRPr sz="3500">
                <a:solidFill>
                  <a:srgbClr val="FFFFFF"/>
                </a:solidFill>
              </a:defRPr>
            </a:lvl5pPr>
            <a:lvl6pPr lvl="5" rtl="0">
              <a:lnSpc>
                <a:spcPct val="115000"/>
              </a:lnSpc>
              <a:spcBef>
                <a:spcPts val="0"/>
              </a:spcBef>
              <a:spcAft>
                <a:spcPts val="0"/>
              </a:spcAft>
              <a:buClr>
                <a:srgbClr val="FFFFFF"/>
              </a:buClr>
              <a:buSzPts val="3500"/>
              <a:buNone/>
              <a:defRPr sz="3500">
                <a:solidFill>
                  <a:srgbClr val="FFFFFF"/>
                </a:solidFill>
              </a:defRPr>
            </a:lvl6pPr>
            <a:lvl7pPr lvl="6" rtl="0">
              <a:lnSpc>
                <a:spcPct val="115000"/>
              </a:lnSpc>
              <a:spcBef>
                <a:spcPts val="0"/>
              </a:spcBef>
              <a:spcAft>
                <a:spcPts val="0"/>
              </a:spcAft>
              <a:buClr>
                <a:srgbClr val="FFFFFF"/>
              </a:buClr>
              <a:buSzPts val="3500"/>
              <a:buNone/>
              <a:defRPr sz="3500">
                <a:solidFill>
                  <a:srgbClr val="FFFFFF"/>
                </a:solidFill>
              </a:defRPr>
            </a:lvl7pPr>
            <a:lvl8pPr lvl="7" rtl="0">
              <a:lnSpc>
                <a:spcPct val="115000"/>
              </a:lnSpc>
              <a:spcBef>
                <a:spcPts val="0"/>
              </a:spcBef>
              <a:spcAft>
                <a:spcPts val="0"/>
              </a:spcAft>
              <a:buClr>
                <a:srgbClr val="FFFFFF"/>
              </a:buClr>
              <a:buSzPts val="3500"/>
              <a:buNone/>
              <a:defRPr sz="3500">
                <a:solidFill>
                  <a:srgbClr val="FFFFFF"/>
                </a:solidFill>
              </a:defRPr>
            </a:lvl8pPr>
            <a:lvl9pPr lvl="8" rtl="0">
              <a:lnSpc>
                <a:spcPct val="115000"/>
              </a:lnSpc>
              <a:spcBef>
                <a:spcPts val="0"/>
              </a:spcBef>
              <a:spcAft>
                <a:spcPts val="0"/>
              </a:spcAft>
              <a:buClr>
                <a:srgbClr val="FFFFFF"/>
              </a:buClr>
              <a:buSzPts val="3500"/>
              <a:buNone/>
              <a:defRPr sz="3500">
                <a:solidFill>
                  <a:srgbClr val="FFFFFF"/>
                </a:solidFill>
              </a:defRPr>
            </a:lvl9pPr>
          </a:lstStyle>
          <a:p/>
        </p:txBody>
      </p:sp>
      <p:sp>
        <p:nvSpPr>
          <p:cNvPr id="52" name="Google Shape;52;p10"/>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53" name="Google Shape;53;p10"/>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666666"/>
                </a:solidFill>
                <a:latin typeface="Roboto"/>
                <a:ea typeface="Roboto"/>
                <a:cs typeface="Roboto"/>
                <a:sym typeface="Roboto"/>
              </a:rPr>
            </a:br>
            <a:endParaRPr sz="1000">
              <a:solidFill>
                <a:srgbClr val="B2C4C7"/>
              </a:solidFill>
            </a:endParaRPr>
          </a:p>
        </p:txBody>
      </p:sp>
      <p:pic>
        <p:nvPicPr>
          <p:cNvPr id="54" name="Google Shape;54;p10"/>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55" name="Google Shape;55;p10"/>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rgbClr val="FFFFFF"/>
              </a:buClr>
              <a:buSzPts val="10800"/>
              <a:buChar char="●"/>
              <a:defRPr sz="10800">
                <a:solidFill>
                  <a:srgbClr val="FFFFFF"/>
                </a:solidFill>
              </a:defRPr>
            </a:lvl1pPr>
            <a:lvl2pPr indent="-914400" lvl="1" marL="914400" rtl="0">
              <a:spcBef>
                <a:spcPts val="1600"/>
              </a:spcBef>
              <a:spcAft>
                <a:spcPts val="0"/>
              </a:spcAft>
              <a:buClr>
                <a:srgbClr val="FFFFFF"/>
              </a:buClr>
              <a:buSzPts val="10800"/>
              <a:buChar char="○"/>
              <a:defRPr sz="10800">
                <a:solidFill>
                  <a:srgbClr val="FFFFFF"/>
                </a:solidFill>
              </a:defRPr>
            </a:lvl2pPr>
            <a:lvl3pPr indent="-914400" lvl="2" marL="1371600" rtl="0">
              <a:spcBef>
                <a:spcPts val="1600"/>
              </a:spcBef>
              <a:spcAft>
                <a:spcPts val="0"/>
              </a:spcAft>
              <a:buClr>
                <a:srgbClr val="FFFFFF"/>
              </a:buClr>
              <a:buSzPts val="10800"/>
              <a:buChar char="■"/>
              <a:defRPr sz="10800">
                <a:solidFill>
                  <a:srgbClr val="FFFFFF"/>
                </a:solidFill>
              </a:defRPr>
            </a:lvl3pPr>
            <a:lvl4pPr indent="-914400" lvl="3" marL="1828800" rtl="0">
              <a:spcBef>
                <a:spcPts val="1600"/>
              </a:spcBef>
              <a:spcAft>
                <a:spcPts val="0"/>
              </a:spcAft>
              <a:buClr>
                <a:srgbClr val="FFFFFF"/>
              </a:buClr>
              <a:buSzPts val="10800"/>
              <a:buChar char="●"/>
              <a:defRPr sz="10800">
                <a:solidFill>
                  <a:srgbClr val="FFFFFF"/>
                </a:solidFill>
              </a:defRPr>
            </a:lvl4pPr>
            <a:lvl5pPr indent="-914400" lvl="4" marL="2286000" rtl="0">
              <a:spcBef>
                <a:spcPts val="1600"/>
              </a:spcBef>
              <a:spcAft>
                <a:spcPts val="0"/>
              </a:spcAft>
              <a:buClr>
                <a:srgbClr val="FFFFFF"/>
              </a:buClr>
              <a:buSzPts val="10800"/>
              <a:buChar char="○"/>
              <a:defRPr sz="10800">
                <a:solidFill>
                  <a:srgbClr val="FFFFFF"/>
                </a:solidFill>
              </a:defRPr>
            </a:lvl5pPr>
            <a:lvl6pPr indent="-914400" lvl="5" marL="2743200" rtl="0">
              <a:spcBef>
                <a:spcPts val="1600"/>
              </a:spcBef>
              <a:spcAft>
                <a:spcPts val="0"/>
              </a:spcAft>
              <a:buClr>
                <a:srgbClr val="FFFFFF"/>
              </a:buClr>
              <a:buSzPts val="10800"/>
              <a:buChar char="■"/>
              <a:defRPr sz="10800">
                <a:solidFill>
                  <a:srgbClr val="FFFFFF"/>
                </a:solidFill>
              </a:defRPr>
            </a:lvl6pPr>
            <a:lvl7pPr indent="-914400" lvl="6" marL="3200400" rtl="0">
              <a:spcBef>
                <a:spcPts val="1600"/>
              </a:spcBef>
              <a:spcAft>
                <a:spcPts val="0"/>
              </a:spcAft>
              <a:buClr>
                <a:srgbClr val="FFFFFF"/>
              </a:buClr>
              <a:buSzPts val="10800"/>
              <a:buChar char="●"/>
              <a:defRPr sz="10800">
                <a:solidFill>
                  <a:srgbClr val="FFFFFF"/>
                </a:solidFill>
              </a:defRPr>
            </a:lvl7pPr>
            <a:lvl8pPr indent="-914400" lvl="7" marL="3657600" rtl="0">
              <a:spcBef>
                <a:spcPts val="1600"/>
              </a:spcBef>
              <a:spcAft>
                <a:spcPts val="0"/>
              </a:spcAft>
              <a:buClr>
                <a:srgbClr val="FFFFFF"/>
              </a:buClr>
              <a:buSzPts val="10800"/>
              <a:buChar char="○"/>
              <a:defRPr sz="10800">
                <a:solidFill>
                  <a:srgbClr val="FFFFFF"/>
                </a:solidFill>
              </a:defRPr>
            </a:lvl8pPr>
            <a:lvl9pPr indent="-914400" lvl="8" marL="4114800" rtl="0">
              <a:spcBef>
                <a:spcPts val="1600"/>
              </a:spcBef>
              <a:spcAft>
                <a:spcPts val="1600"/>
              </a:spcAft>
              <a:buClr>
                <a:srgbClr val="FFFFFF"/>
              </a:buClr>
              <a:buSzPts val="10800"/>
              <a:buChar char="■"/>
              <a:defRPr sz="10800">
                <a:solidFill>
                  <a:srgbClr val="FFFFFF"/>
                </a:solidFill>
              </a:defRPr>
            </a:lvl9pPr>
          </a:lstStyle>
          <a:p/>
        </p:txBody>
      </p:sp>
      <p:sp>
        <p:nvSpPr>
          <p:cNvPr id="56" name="Google Shape;56;p10"/>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57" name="Google Shape;57;p1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chemeClr val="accent5"/>
                </a:solidFill>
                <a:latin typeface="Open Sans"/>
                <a:ea typeface="Open Sans"/>
                <a:cs typeface="Open Sans"/>
                <a:sym typeface="Open Sans"/>
              </a:rPr>
              <a:t>© 2023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1pPr>
            <a:lvl2pPr lvl="1"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2pPr>
            <a:lvl3pPr lvl="2"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3pPr>
            <a:lvl4pPr lvl="3"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4pPr>
            <a:lvl5pPr lvl="4"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5pPr>
            <a:lvl6pPr lvl="5"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6pPr>
            <a:lvl7pPr lvl="6"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7pPr>
            <a:lvl8pPr lvl="7"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8pPr>
            <a:lvl9pPr lvl="8"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1pPr>
            <a:lvl2pPr indent="-304800" lvl="1" marL="914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2pPr>
            <a:lvl3pPr indent="-304800" lvl="2" marL="1371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3pPr>
            <a:lvl4pPr indent="-304800" lvl="3" marL="18288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4pPr>
            <a:lvl5pPr indent="-304800" lvl="4" marL="22860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5pPr>
            <a:lvl6pPr indent="-304800" lvl="5" marL="27432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6pPr>
            <a:lvl7pPr indent="-304800" lvl="6" marL="3200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7pPr>
            <a:lvl8pPr indent="-304800" lvl="7" marL="3657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8pPr>
            <a:lvl9pPr indent="-304800" lvl="8" marL="4114800" rtl="0">
              <a:lnSpc>
                <a:spcPct val="115000"/>
              </a:lnSpc>
              <a:spcBef>
                <a:spcPts val="1600"/>
              </a:spcBef>
              <a:spcAft>
                <a:spcPts val="1600"/>
              </a:spcAft>
              <a:buClr>
                <a:schemeClr val="dk2"/>
              </a:buClr>
              <a:buSzPts val="1200"/>
              <a:buFont typeface="Open Sans"/>
              <a:buChar char="■"/>
              <a:defRPr sz="1200">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www.turnitin.com/resources/quickmarks" TargetMode="External"/><Relationship Id="rId4" Type="http://schemas.openxmlformats.org/officeDocument/2006/relationships/hyperlink" Target="https://help.turnitin.com/feedback-studio/turnitin-website/instructor/quickmarks-and-commenting-tools/assigning-criteria-to-bubble-and-quickmark-comments.htm#:~:text=Assigning%20criteria%20to%20bubble%20and%20QuickMark%20comments&amp;text=Click%20the%20Assign%20Criterion%20button,individual%20criterion%20to%20the%20comment." TargetMode="External"/><Relationship Id="rId5" Type="http://schemas.openxmlformats.org/officeDocument/2006/relationships/hyperlink" Target="https://help.turnitin.com/feedback-studio/turnitin-website/instructor/quickmarks-and-commenting-tools/recording-voice-comments.htm" TargetMode="External"/><Relationship Id="rId6" Type="http://schemas.openxmlformats.org/officeDocument/2006/relationships/hyperlink" Target="https://help.turnitin.com/feedback-studio/turnitin-website/instructor/quickmarks-and-commenting-tools/creating-new-quickmark-sets.htm#:~:text=Click%20the%20menu%20icon%20in,box%2C%20and%20then%20click%20Save." TargetMode="External"/><Relationship Id="rId7" Type="http://schemas.openxmlformats.org/officeDocument/2006/relationships/hyperlink" Target="https://help.turnitin.com/feedback-studio/turnitin-website/instructor/quickmarks-and-commenting-tools/hiding-and-filtering-quickmark-sets.ht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www.turnitin.com/products/features/draft-coach" TargetMode="External"/><Relationship Id="rId4" Type="http://schemas.openxmlformats.org/officeDocument/2006/relationships/hyperlink" Target="https://www.turnitin.com/blog/a-research-story-where-to-next-feedback-in-turnitin-feedback-studio-impacts-student-growth" TargetMode="External"/><Relationship Id="rId5" Type="http://schemas.openxmlformats.org/officeDocument/2006/relationships/hyperlink" Target="https://help.turnitin.com/feedback-studio/turnitin-website/instructor/quickmarks-and-commenting-tools/adding-comments-and-strikethroughs.htm#bubble-comment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help.turnitin.com/feedback-studio/turnitin-website/instructor/student-management/enabling-anonymous-marking.htm" TargetMode="External"/><Relationship Id="rId4" Type="http://schemas.openxmlformats.org/officeDocument/2006/relationships/hyperlink" Target="https://help.turnitin.com/feedback-studio/turnitin-website/administrator/quickmarks/sharing-a-quickmark-set.htm" TargetMode="External"/><Relationship Id="rId5" Type="http://schemas.openxmlformats.org/officeDocument/2006/relationships/hyperlink" Target="https://help.turnitin.com/feedback-studio/turnitin-website/instructor/instructor-category.htm#Rubricscorecardsandgradingform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help.turnitin.com/revision-assistant/prompts-resources/lesson-planning-resources/expansion-pack-activities.htm" TargetMode="External"/><Relationship Id="rId4" Type="http://schemas.openxmlformats.org/officeDocument/2006/relationships/hyperlink" Target="https://help.turnitin.com/feedback-studio/turnitin-website/instructor/the-grade-book/exporting-the-online-grading-report.htm" TargetMode="External"/><Relationship Id="rId5" Type="http://schemas.openxmlformats.org/officeDocument/2006/relationships/hyperlink" Target="https://www.turnitin.com/blog/what-can-data-do-for-you-support-student-learn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www.turnitin.com/papers/understanding-the-turnitin-similarity-report-instructor-guide" TargetMode="External"/><Relationship Id="rId4" Type="http://schemas.openxmlformats.org/officeDocument/2006/relationships/hyperlink" Target="https://www.turnitin.com/papers/setting-reasonable-expectations-for-the-turnitin-similarity-score" TargetMode="External"/><Relationship Id="rId5" Type="http://schemas.openxmlformats.org/officeDocument/2006/relationships/hyperlink" Target="https://www.turnitin.com/blog/making-the-tough-call-skill-deficit-or-deliberate-plagiarism" TargetMode="External"/><Relationship Id="rId6" Type="http://schemas.openxmlformats.org/officeDocument/2006/relationships/hyperlink" Target="https://www.turnitin.com/papers/understanding-the-turnitin-similarity-report-student-guid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s://www.turnitin.com/products/features/ai-writing-detection/" TargetMode="External"/><Relationship Id="rId4" Type="http://schemas.openxmlformats.org/officeDocument/2006/relationships/hyperlink" Target="https://www.turnitin.com/infographics/academic-interity-in-the-age-of-ai-how-to-interpret-turnitin-ai-score" TargetMode="External"/><Relationship Id="rId5" Type="http://schemas.openxmlformats.org/officeDocument/2006/relationships/hyperlink" Target="https://www.turnitin.com/blog/one-size-does-not-fit-all-interpreting-turnitin-s-ai-writing-score" TargetMode="External"/><Relationship Id="rId6" Type="http://schemas.openxmlformats.org/officeDocument/2006/relationships/hyperlink" Target="https://www.turnitin.com/papers/academic-integrity-in-the-age-of-ai-approaching-a-student-regarding-potential-ai-misuse" TargetMode="External"/><Relationship Id="rId7" Type="http://schemas.openxmlformats.org/officeDocument/2006/relationships/hyperlink" Target="https://www.turnitin.com/papers/academic-integrity-in-the-age-of-ai-approaching-a-student-regarding-potential-ai-misus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0" Type="http://schemas.openxmlformats.org/officeDocument/2006/relationships/hyperlink" Target="https://help.turnitin.com/feedback-studio/turnitin-website/instructor/quickmarks-and-commenting-tools/creating-new-quickmark-sets.htm#:~:text=Click%20the%20menu%20icon%20in,box%2C%20and%20then%20click%20Save." TargetMode="External"/><Relationship Id="rId22" Type="http://schemas.openxmlformats.org/officeDocument/2006/relationships/hyperlink" Target="https://help.turnitin.com/feedback-studio/turnitin-website/instructor/similarity-report-exclusions/excluding-assignment-templates.htm" TargetMode="External"/><Relationship Id="rId21" Type="http://schemas.openxmlformats.org/officeDocument/2006/relationships/hyperlink" Target="https://help.turnitin.com/feedback-studio/turnitin-website/instructor/peermark/about-peermark-assignments.htm" TargetMode="External"/><Relationship Id="rId24" Type="http://schemas.openxmlformats.org/officeDocument/2006/relationships/hyperlink" Target="https://help.turnitin.com/feedback-studio/turnitin-website/instructor/the-grade-book/viewing-usage-statistics.htm" TargetMode="External"/><Relationship Id="rId23" Type="http://schemas.openxmlformats.org/officeDocument/2006/relationships/hyperlink" Target="https://help.turnitin.com/feedback-studio/flags.htm?_ga=2.93956189.1723811711.1648560529-1526369189.1622120414" TargetMode="External"/><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hyperlink" Target="https://www.turnitin.com/videos/how-to-use-voice-comments" TargetMode="External"/><Relationship Id="rId26" Type="http://schemas.openxmlformats.org/officeDocument/2006/relationships/hyperlink" Target="https://vimeo.com/88075526" TargetMode="External"/><Relationship Id="rId25" Type="http://schemas.openxmlformats.org/officeDocument/2006/relationships/hyperlink" Target="https://vimeo.com/88075727" TargetMode="External"/><Relationship Id="rId28" Type="http://schemas.openxmlformats.org/officeDocument/2006/relationships/hyperlink" Target="https://vimeo.com/88121464" TargetMode="External"/><Relationship Id="rId27" Type="http://schemas.openxmlformats.org/officeDocument/2006/relationships/hyperlink" Target="https://vimeo.com/88075728" TargetMode="External"/><Relationship Id="rId5" Type="http://schemas.openxmlformats.org/officeDocument/2006/relationships/image" Target="../media/image11.png"/><Relationship Id="rId6" Type="http://schemas.openxmlformats.org/officeDocument/2006/relationships/hyperlink" Target="https://help.turnitin.com/feedback-studio/turnitin-website/instructor/quickstart.htm" TargetMode="External"/><Relationship Id="rId29" Type="http://schemas.openxmlformats.org/officeDocument/2006/relationships/hyperlink" Target="https://vimeo.com/88075730" TargetMode="External"/><Relationship Id="rId7" Type="http://schemas.openxmlformats.org/officeDocument/2006/relationships/hyperlink" Target="https://help.turnitin.com/feedback-studio/turnitin-website/student/quickstart.htm" TargetMode="External"/><Relationship Id="rId8" Type="http://schemas.openxmlformats.org/officeDocument/2006/relationships/hyperlink" Target="https://www.turnitin.com/videos/how-to-use-rubrics-and-grading-forms" TargetMode="External"/><Relationship Id="rId30" Type="http://schemas.openxmlformats.org/officeDocument/2006/relationships/image" Target="../media/image15.png"/><Relationship Id="rId11" Type="http://schemas.openxmlformats.org/officeDocument/2006/relationships/hyperlink" Target="https://www.turnitin.com/products/feedback-studio/vidbits" TargetMode="External"/><Relationship Id="rId10" Type="http://schemas.openxmlformats.org/officeDocument/2006/relationships/hyperlink" Target="https://www.turnitin.com/videos/how-to-use-commenting-tools" TargetMode="External"/><Relationship Id="rId13" Type="http://schemas.openxmlformats.org/officeDocument/2006/relationships/hyperlink" Target="https://www.turnitin.com/videos/how-to-share-quickmarks" TargetMode="External"/><Relationship Id="rId12" Type="http://schemas.openxmlformats.org/officeDocument/2006/relationships/hyperlink" Target="https://www.turnitin.com/videos/how-to-share-rubrics-and-grading-forms" TargetMode="External"/><Relationship Id="rId15" Type="http://schemas.openxmlformats.org/officeDocument/2006/relationships/hyperlink" Target="https://help.turnitin.com/revision-assistant/prompts-resources/lesson-planning-resources/exemplars-essays.htm" TargetMode="External"/><Relationship Id="rId14" Type="http://schemas.openxmlformats.org/officeDocument/2006/relationships/hyperlink" Target="https://www.turnitin.com/blog/how-to-bring-deeper-meaning-to-the-similarity-score" TargetMode="External"/><Relationship Id="rId17" Type="http://schemas.openxmlformats.org/officeDocument/2006/relationships/hyperlink" Target="https://www.turnitin.com/products/features/draft-coach" TargetMode="External"/><Relationship Id="rId16" Type="http://schemas.openxmlformats.org/officeDocument/2006/relationships/hyperlink" Target="https://www.turnitin.com/resources/disrupting-plagiarism" TargetMode="External"/><Relationship Id="rId19" Type="http://schemas.openxmlformats.org/officeDocument/2006/relationships/hyperlink" Target="https://www.turnitin.com/blog/a-research-story-where-to-next-feedback-in-turnitin-feedback-studio-impacts-student-growth" TargetMode="External"/><Relationship Id="rId18" Type="http://schemas.openxmlformats.org/officeDocument/2006/relationships/hyperlink" Target="https://help.turnitin.com/feedback-studio/turnitin-website/instructor/quickmarks-and-commenting-tools/assigning-criteria-to-bubble-and-quickmark-comments.htm#:~:text=Assigning%20criteria%20to%20bubble%20and%20QuickMark%20comments&amp;text=Click%20the%20Assign%20Criterion%20button,individual%20criterion%20to%20the%20commen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0" Type="http://schemas.openxmlformats.org/officeDocument/2006/relationships/hyperlink" Target="https://docs.google.com/document/u/0/d/1qeu5PMxEmwowpfItiYxNdLau0wezE6eF6fngPFiDPbA/edit" TargetMode="External"/><Relationship Id="rId22" Type="http://schemas.openxmlformats.org/officeDocument/2006/relationships/hyperlink" Target="https://www.turnitin.com/infographics/academic-interity-in-the-age-of-ai-how-to-interpret-turnitin-ai-score" TargetMode="External"/><Relationship Id="rId21" Type="http://schemas.openxmlformats.org/officeDocument/2006/relationships/hyperlink" Target="https://www.turnitin.com/papers/setting-reasonable-expectations-for-the-turnitin-similarity-score" TargetMode="External"/><Relationship Id="rId23" Type="http://schemas.openxmlformats.org/officeDocument/2006/relationships/hyperlink" Target="https://www.indeed.com/career-advice/career-development/how-to-write-smart-goals" TargetMode="External"/><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hyperlink" Target="https://www.turnitin.com/resources/quickmarks" TargetMode="External"/><Relationship Id="rId4" Type="http://schemas.openxmlformats.org/officeDocument/2006/relationships/hyperlink" Target="https://help.turnitin.com/feedback-studio/turnitin-website/instructor/quickmarks-and-commenting-tools/creating-new-quickmark-sets.htm#:~:text=Click%20the%20menu%20icon%20in,box%2C%20and%20then%20click%20Save." TargetMode="External"/><Relationship Id="rId9" Type="http://schemas.openxmlformats.org/officeDocument/2006/relationships/hyperlink" Target="https://www.turnitin.com/products/features/draft-coach" TargetMode="External"/><Relationship Id="rId5" Type="http://schemas.openxmlformats.org/officeDocument/2006/relationships/hyperlink" Target="https://help.turnitin.com/feedback-studio/turnitin-website/instructor/quickmarks-and-commenting-tools/hiding-and-filtering-quickmark-sets.htm" TargetMode="External"/><Relationship Id="rId6" Type="http://schemas.openxmlformats.org/officeDocument/2006/relationships/hyperlink" Target="https://help.turnitin.com/feedback-studio/turnitin-website/instructor/quickmarks-and-commenting-tools/recording-voice-comments.htm" TargetMode="External"/><Relationship Id="rId7" Type="http://schemas.openxmlformats.org/officeDocument/2006/relationships/hyperlink" Target="https://help.turnitin.com/feedback-studio/turnitin-website/administrator/quickmarks/sharing-a-quickmark-set.htm" TargetMode="External"/><Relationship Id="rId8" Type="http://schemas.openxmlformats.org/officeDocument/2006/relationships/hyperlink" Target="https://help.turnitin.com/feedback-studio/turnitin-website/instructor/similarity-report-exclusions/excluding-assignment-templates.htm#:~:text=Template%20exclusion%20in%20the%20Similarity,the%20Exclude%20Assignment%20Template%20setting." TargetMode="External"/><Relationship Id="rId11" Type="http://schemas.openxmlformats.org/officeDocument/2006/relationships/hyperlink" Target="https://help.turnitin.com/feedback-studio/turnitin-website/instructor/quickmarks-and-commenting-tools/assigning-criteria-to-bubble-and-quickmark-comments.htm#:~:text=Assigning%20criteria%20to%20bubble%20and%20QuickMark%20comments&amp;text=Click%20the%20Assign%20Criterion%20button,individual%20criterion%20to%20the%20comment." TargetMode="External"/><Relationship Id="rId10" Type="http://schemas.openxmlformats.org/officeDocument/2006/relationships/hyperlink" Target="https://www.turnitin.com/blog/a-research-story-where-to-next-feedback-in-turnitin-feedback-studio-impacts-student-growth" TargetMode="External"/><Relationship Id="rId13" Type="http://schemas.openxmlformats.org/officeDocument/2006/relationships/hyperlink" Target="https://help.turnitin.com/feedback-studio/turnitin-website/instructor/instructor-category.htm#Rubricscorecardsandgradingforms" TargetMode="External"/><Relationship Id="rId12" Type="http://schemas.openxmlformats.org/officeDocument/2006/relationships/hyperlink" Target="https://help.turnitin.com/feedback-studio/turnitin-website/instructor/student-management/enabling-anonymous-marking.htm" TargetMode="External"/><Relationship Id="rId15" Type="http://schemas.openxmlformats.org/officeDocument/2006/relationships/hyperlink" Target="https://help.turnitin.com/feedback-studio/turnitin-website/instructor/classes-and-master-classes/class-usage-statistics.htm" TargetMode="External"/><Relationship Id="rId14" Type="http://schemas.openxmlformats.org/officeDocument/2006/relationships/hyperlink" Target="https://help.turnitin.com/feedback-studio/turnitin-website/instructor/the-grade-book/exporting-the-online-grading-report.htm" TargetMode="External"/><Relationship Id="rId17" Type="http://schemas.openxmlformats.org/officeDocument/2006/relationships/hyperlink" Target="https://www.turnitin.com/papers/understanding-the-turnitin-similarity-report-instructor-guide" TargetMode="External"/><Relationship Id="rId16" Type="http://schemas.openxmlformats.org/officeDocument/2006/relationships/hyperlink" Target="https://help.turnitin.com/feedback-studio/turnitin-website/instructor/classes-and-master-classes/learning-analytics-report.htm" TargetMode="External"/><Relationship Id="rId19" Type="http://schemas.openxmlformats.org/officeDocument/2006/relationships/hyperlink" Target="https://docs.google.com/document/d/1Ls3FZJZ08-13R01EL4mhof-KDdMT5-w8BgSlOQB8YdA/edit?usp=sharing" TargetMode="External"/><Relationship Id="rId18" Type="http://schemas.openxmlformats.org/officeDocument/2006/relationships/hyperlink" Target="https://www.turnitin.com/papers/understanding-the-turnitin-similarity-report-student-gui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help.turnitin.com/feedback-studio/turnitin-website/instructor/similarity-report-exclusions/excluding-assignment-templates.htm#:~:text=Template%20exclusion%20in%20the%20Similarity,the%20Exclude%20Assignment%20Template%20setting." TargetMode="External"/><Relationship Id="rId4" Type="http://schemas.openxmlformats.org/officeDocument/2006/relationships/hyperlink" Target="https://www.turnitin.com/resources/social-studies" TargetMode="External"/><Relationship Id="rId5" Type="http://schemas.openxmlformats.org/officeDocument/2006/relationships/hyperlink" Target="https://www.turnitin.com/resources/scienc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p:nvPr/>
        </p:nvSpPr>
        <p:spPr>
          <a:xfrm>
            <a:off x="0" y="2493050"/>
            <a:ext cx="9144000" cy="2650500"/>
          </a:xfrm>
          <a:prstGeom prst="rect">
            <a:avLst/>
          </a:prstGeom>
          <a:solidFill>
            <a:srgbClr val="FDE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5"/>
          <p:cNvSpPr txBox="1"/>
          <p:nvPr/>
        </p:nvSpPr>
        <p:spPr>
          <a:xfrm>
            <a:off x="752400" y="2016088"/>
            <a:ext cx="6359700" cy="4653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1600">
                <a:solidFill>
                  <a:srgbClr val="003C46"/>
                </a:solidFill>
                <a:latin typeface="Open Sans"/>
                <a:ea typeface="Open Sans"/>
                <a:cs typeface="Open Sans"/>
                <a:sym typeface="Open Sans"/>
              </a:rPr>
              <a:t>Part 4: Increasing educator efficienc</a:t>
            </a:r>
            <a:r>
              <a:rPr lang="en-GB" sz="1600">
                <a:solidFill>
                  <a:srgbClr val="003C46"/>
                </a:solidFill>
                <a:latin typeface="Open Sans"/>
                <a:ea typeface="Open Sans"/>
                <a:cs typeface="Open Sans"/>
                <a:sym typeface="Open Sans"/>
              </a:rPr>
              <a:t>y</a:t>
            </a:r>
            <a:endParaRPr sz="1600">
              <a:solidFill>
                <a:srgbClr val="003C46"/>
              </a:solidFill>
              <a:latin typeface="Open Sans"/>
              <a:ea typeface="Open Sans"/>
              <a:cs typeface="Open Sans"/>
              <a:sym typeface="Open Sans"/>
            </a:endParaRPr>
          </a:p>
        </p:txBody>
      </p:sp>
      <p:sp>
        <p:nvSpPr>
          <p:cNvPr id="148" name="Google Shape;148;p25"/>
          <p:cNvSpPr txBox="1"/>
          <p:nvPr/>
        </p:nvSpPr>
        <p:spPr>
          <a:xfrm>
            <a:off x="752400" y="947251"/>
            <a:ext cx="7611000" cy="101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2700">
                <a:solidFill>
                  <a:srgbClr val="003C46"/>
                </a:solidFill>
                <a:latin typeface="Lexend Deca"/>
                <a:ea typeface="Lexend Deca"/>
                <a:cs typeface="Lexend Deca"/>
                <a:sym typeface="Lexend Deca"/>
              </a:rPr>
              <a:t>Instructional best practices slides </a:t>
            </a:r>
            <a:br>
              <a:rPr lang="en-GB" sz="2700">
                <a:solidFill>
                  <a:srgbClr val="003C46"/>
                </a:solidFill>
                <a:latin typeface="Lexend Deca"/>
                <a:ea typeface="Lexend Deca"/>
                <a:cs typeface="Lexend Deca"/>
                <a:sym typeface="Lexend Deca"/>
              </a:rPr>
            </a:br>
            <a:r>
              <a:rPr lang="en-GB" sz="2700">
                <a:solidFill>
                  <a:srgbClr val="003C46"/>
                </a:solidFill>
                <a:latin typeface="Lexend Deca"/>
                <a:ea typeface="Lexend Deca"/>
                <a:cs typeface="Lexend Deca"/>
                <a:sym typeface="Lexend Deca"/>
              </a:rPr>
              <a:t>for professional learning</a:t>
            </a:r>
            <a:endParaRPr sz="3400">
              <a:solidFill>
                <a:srgbClr val="003C46"/>
              </a:solidFill>
              <a:latin typeface="Lexend Deca"/>
              <a:ea typeface="Lexend Deca"/>
              <a:cs typeface="Lexend Deca"/>
              <a:sym typeface="Lexend Deca"/>
            </a:endParaRPr>
          </a:p>
        </p:txBody>
      </p:sp>
      <p:pic>
        <p:nvPicPr>
          <p:cNvPr id="149" name="Google Shape;149;p25"/>
          <p:cNvPicPr preferRelativeResize="0"/>
          <p:nvPr/>
        </p:nvPicPr>
        <p:blipFill>
          <a:blip r:embed="rId3">
            <a:alphaModFix/>
          </a:blip>
          <a:stretch>
            <a:fillRect/>
          </a:stretch>
        </p:blipFill>
        <p:spPr>
          <a:xfrm>
            <a:off x="833800" y="586525"/>
            <a:ext cx="1749699" cy="273375"/>
          </a:xfrm>
          <a:prstGeom prst="rect">
            <a:avLst/>
          </a:prstGeom>
          <a:noFill/>
          <a:ln>
            <a:noFill/>
          </a:ln>
        </p:spPr>
      </p:pic>
      <p:sp>
        <p:nvSpPr>
          <p:cNvPr id="150" name="Google Shape;150;p2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pic>
        <p:nvPicPr>
          <p:cNvPr id="151" name="Google Shape;151;p25"/>
          <p:cNvPicPr preferRelativeResize="0"/>
          <p:nvPr/>
        </p:nvPicPr>
        <p:blipFill rotWithShape="1">
          <a:blip r:embed="rId4">
            <a:alphaModFix/>
          </a:blip>
          <a:srcRect b="0" l="0" r="0" t="0"/>
          <a:stretch/>
        </p:blipFill>
        <p:spPr>
          <a:xfrm>
            <a:off x="7305250" y="3829001"/>
            <a:ext cx="1363325" cy="822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4"/>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the focus is on </a:t>
            </a:r>
            <a:r>
              <a:rPr lang="en-GB"/>
              <a:t>formative instruction</a:t>
            </a:r>
            <a:r>
              <a:rPr lang="en-GB"/>
              <a:t> </a:t>
            </a:r>
            <a:r>
              <a:rPr lang="en-GB"/>
              <a:t>…</a:t>
            </a:r>
            <a:endParaRPr/>
          </a:p>
        </p:txBody>
      </p:sp>
      <p:sp>
        <p:nvSpPr>
          <p:cNvPr id="220" name="Google Shape;220;p34"/>
          <p:cNvSpPr txBox="1"/>
          <p:nvPr>
            <p:ph idx="1" type="body"/>
          </p:nvPr>
        </p:nvSpPr>
        <p:spPr>
          <a:xfrm>
            <a:off x="752400" y="1724400"/>
            <a:ext cx="7740000" cy="53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u="sng">
                <a:solidFill>
                  <a:schemeClr val="hlink"/>
                </a:solidFill>
                <a:hlinkClick r:id="rId3"/>
              </a:rPr>
              <a:t>QuickMark sets</a:t>
            </a:r>
            <a:r>
              <a:rPr b="1" lang="en-GB"/>
              <a:t> </a:t>
            </a:r>
            <a:r>
              <a:rPr b="1" lang="en-GB"/>
              <a:t>are</a:t>
            </a:r>
            <a:r>
              <a:rPr b="1" lang="en-GB"/>
              <a:t> definitely versatile and easy to use when providing feedback!</a:t>
            </a:r>
            <a:endParaRPr b="1"/>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sp>
        <p:nvSpPr>
          <p:cNvPr id="221" name="Google Shape;221;p34"/>
          <p:cNvSpPr txBox="1"/>
          <p:nvPr/>
        </p:nvSpPr>
        <p:spPr>
          <a:xfrm>
            <a:off x="726799" y="3859529"/>
            <a:ext cx="70359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Want students to see a connection between feedback and grading? </a:t>
            </a:r>
            <a:r>
              <a:rPr lang="en-GB" u="sng">
                <a:solidFill>
                  <a:schemeClr val="lt2"/>
                </a:solidFill>
                <a:latin typeface="Open Sans"/>
                <a:ea typeface="Open Sans"/>
                <a:cs typeface="Open Sans"/>
                <a:sym typeface="Open Sans"/>
                <a:hlinkClick r:id="rId4">
                  <a:extLst>
                    <a:ext uri="{A12FA001-AC4F-418D-AE19-62706E023703}">
                      <ahyp:hlinkClr val="tx"/>
                    </a:ext>
                  </a:extLst>
                </a:hlinkClick>
              </a:rPr>
              <a:t>Attach the rubric</a:t>
            </a:r>
            <a:r>
              <a:rPr lang="en-GB">
                <a:solidFill>
                  <a:schemeClr val="dk2"/>
                </a:solidFill>
                <a:latin typeface="Open Sans"/>
                <a:ea typeface="Open Sans"/>
                <a:cs typeface="Open Sans"/>
                <a:sym typeface="Open Sans"/>
              </a:rPr>
              <a:t> to feedback so this connection is </a:t>
            </a:r>
            <a:r>
              <a:rPr lang="en-GB">
                <a:solidFill>
                  <a:schemeClr val="dk2"/>
                </a:solidFill>
                <a:latin typeface="Open Sans"/>
                <a:ea typeface="Open Sans"/>
                <a:cs typeface="Open Sans"/>
                <a:sym typeface="Open Sans"/>
              </a:rPr>
              <a:t>explicit</a:t>
            </a:r>
            <a:r>
              <a:rPr lang="en-GB">
                <a:solidFill>
                  <a:schemeClr val="dk2"/>
                </a:solidFill>
                <a:latin typeface="Open Sans"/>
                <a:ea typeface="Open Sans"/>
                <a:cs typeface="Open Sans"/>
                <a:sym typeface="Open Sans"/>
              </a:rPr>
              <a:t>.</a:t>
            </a:r>
            <a:endParaRPr>
              <a:latin typeface="Open Sans"/>
              <a:ea typeface="Open Sans"/>
              <a:cs typeface="Open Sans"/>
              <a:sym typeface="Open Sans"/>
            </a:endParaRPr>
          </a:p>
        </p:txBody>
      </p:sp>
      <p:sp>
        <p:nvSpPr>
          <p:cNvPr id="222" name="Google Shape;222;p34"/>
          <p:cNvSpPr txBox="1"/>
          <p:nvPr/>
        </p:nvSpPr>
        <p:spPr>
          <a:xfrm>
            <a:off x="717450" y="3259263"/>
            <a:ext cx="69636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Not fast on the keyboard? Not a fan of drag-and-drop? Use brief </a:t>
            </a:r>
            <a:r>
              <a:rPr lang="en-GB" u="sng">
                <a:solidFill>
                  <a:schemeClr val="hlink"/>
                </a:solidFill>
                <a:latin typeface="Open Sans"/>
                <a:ea typeface="Open Sans"/>
                <a:cs typeface="Open Sans"/>
                <a:sym typeface="Open Sans"/>
                <a:hlinkClick r:id="rId5"/>
              </a:rPr>
              <a:t>voice comments</a:t>
            </a:r>
            <a:r>
              <a:rPr lang="en-GB">
                <a:solidFill>
                  <a:schemeClr val="dk2"/>
                </a:solidFill>
                <a:latin typeface="Open Sans"/>
                <a:ea typeface="Open Sans"/>
                <a:cs typeface="Open Sans"/>
                <a:sym typeface="Open Sans"/>
              </a:rPr>
              <a:t> instead!</a:t>
            </a:r>
            <a:endParaRPr>
              <a:latin typeface="Open Sans"/>
              <a:ea typeface="Open Sans"/>
              <a:cs typeface="Open Sans"/>
              <a:sym typeface="Open Sans"/>
            </a:endParaRPr>
          </a:p>
        </p:txBody>
      </p:sp>
      <p:sp>
        <p:nvSpPr>
          <p:cNvPr id="223" name="Google Shape;223;p34"/>
          <p:cNvSpPr txBox="1"/>
          <p:nvPr/>
        </p:nvSpPr>
        <p:spPr>
          <a:xfrm>
            <a:off x="749020" y="2410200"/>
            <a:ext cx="6630600" cy="895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2"/>
              </a:buClr>
              <a:buSzPts val="1400"/>
              <a:buFont typeface="Open Sans"/>
              <a:buChar char="●"/>
            </a:pPr>
            <a:r>
              <a:rPr lang="en-GB" u="sng">
                <a:solidFill>
                  <a:schemeClr val="lt2"/>
                </a:solidFill>
                <a:latin typeface="Open Sans"/>
                <a:ea typeface="Open Sans"/>
                <a:cs typeface="Open Sans"/>
                <a:sym typeface="Open Sans"/>
                <a:hlinkClick r:id="rId6">
                  <a:extLst>
                    <a:ext uri="{A12FA001-AC4F-418D-AE19-62706E023703}">
                      <ahyp:hlinkClr val="tx"/>
                    </a:ext>
                  </a:extLst>
                </a:hlinkClick>
              </a:rPr>
              <a:t>Create new QM comments</a:t>
            </a:r>
            <a:r>
              <a:rPr lang="en-GB">
                <a:solidFill>
                  <a:schemeClr val="dk2"/>
                </a:solidFill>
                <a:latin typeface="Open Sans"/>
                <a:ea typeface="Open Sans"/>
                <a:cs typeface="Open Sans"/>
                <a:sym typeface="Open Sans"/>
              </a:rPr>
              <a:t> to reflect issues that are seen frequently during feedback cycles. </a:t>
            </a:r>
            <a:r>
              <a:rPr lang="en-GB" u="sng">
                <a:solidFill>
                  <a:schemeClr val="hlink"/>
                </a:solidFill>
                <a:latin typeface="Open Sans"/>
                <a:ea typeface="Open Sans"/>
                <a:cs typeface="Open Sans"/>
                <a:sym typeface="Open Sans"/>
                <a:hlinkClick r:id="rId7"/>
              </a:rPr>
              <a:t>Hide QuickMark sets</a:t>
            </a:r>
            <a:r>
              <a:rPr lang="en-GB">
                <a:solidFill>
                  <a:schemeClr val="dk2"/>
                </a:solidFill>
                <a:latin typeface="Open Sans"/>
                <a:ea typeface="Open Sans"/>
                <a:cs typeface="Open Sans"/>
                <a:sym typeface="Open Sans"/>
              </a:rPr>
              <a:t> that don’t apply to a course or grade level(s).</a:t>
            </a:r>
            <a:endParaRPr>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5"/>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the focus is on a literacy goal …</a:t>
            </a:r>
            <a:endParaRPr/>
          </a:p>
        </p:txBody>
      </p:sp>
      <p:sp>
        <p:nvSpPr>
          <p:cNvPr id="229" name="Google Shape;229;p35"/>
          <p:cNvSpPr txBox="1"/>
          <p:nvPr>
            <p:ph idx="1" type="body"/>
          </p:nvPr>
        </p:nvSpPr>
        <p:spPr>
          <a:xfrm>
            <a:off x="793650" y="1421000"/>
            <a:ext cx="7740000" cy="420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GB"/>
              <a:t>THEN Feedback Studio can help address writing skills by</a:t>
            </a:r>
            <a:r>
              <a:rPr lang="en-GB"/>
              <a:t>:</a:t>
            </a:r>
            <a:endParaRPr/>
          </a:p>
        </p:txBody>
      </p:sp>
      <p:sp>
        <p:nvSpPr>
          <p:cNvPr id="230" name="Google Shape;230;p35"/>
          <p:cNvSpPr txBox="1"/>
          <p:nvPr/>
        </p:nvSpPr>
        <p:spPr>
          <a:xfrm>
            <a:off x="754950" y="1864600"/>
            <a:ext cx="78174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Making multiple submissions more practical and efficient - </a:t>
            </a:r>
            <a:r>
              <a:rPr lang="en-GB" u="sng">
                <a:solidFill>
                  <a:schemeClr val="hlink"/>
                </a:solidFill>
                <a:latin typeface="Open Sans"/>
                <a:ea typeface="Open Sans"/>
                <a:cs typeface="Open Sans"/>
                <a:sym typeface="Open Sans"/>
                <a:hlinkClick r:id="rId3"/>
              </a:rPr>
              <a:t>Draft Coach</a:t>
            </a:r>
            <a:r>
              <a:rPr lang="en-GB">
                <a:solidFill>
                  <a:schemeClr val="dk2"/>
                </a:solidFill>
                <a:latin typeface="Open Sans"/>
                <a:ea typeface="Open Sans"/>
                <a:cs typeface="Open Sans"/>
                <a:sym typeface="Open Sans"/>
              </a:rPr>
              <a:t> gives students feedback that they can apply while drafting rather than after they are “finished.”</a:t>
            </a:r>
            <a:endParaRPr>
              <a:solidFill>
                <a:schemeClr val="dk2"/>
              </a:solidFill>
              <a:latin typeface="Open Sans"/>
              <a:ea typeface="Open Sans"/>
              <a:cs typeface="Open Sans"/>
              <a:sym typeface="Open Sans"/>
            </a:endParaRPr>
          </a:p>
        </p:txBody>
      </p:sp>
      <p:sp>
        <p:nvSpPr>
          <p:cNvPr id="231" name="Google Shape;231;p35"/>
          <p:cNvSpPr txBox="1"/>
          <p:nvPr/>
        </p:nvSpPr>
        <p:spPr>
          <a:xfrm>
            <a:off x="754950" y="2472425"/>
            <a:ext cx="75141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Using QuickMark sets to provide “Where to Next?” feedback, which </a:t>
            </a:r>
            <a:r>
              <a:rPr lang="en-GB" u="sng">
                <a:solidFill>
                  <a:schemeClr val="hlink"/>
                </a:solidFill>
                <a:latin typeface="Open Sans"/>
                <a:ea typeface="Open Sans"/>
                <a:cs typeface="Open Sans"/>
                <a:sym typeface="Open Sans"/>
                <a:hlinkClick r:id="rId4"/>
              </a:rPr>
              <a:t>research</a:t>
            </a:r>
            <a:r>
              <a:rPr lang="en-GB">
                <a:solidFill>
                  <a:schemeClr val="dk2"/>
                </a:solidFill>
                <a:latin typeface="Open Sans"/>
                <a:ea typeface="Open Sans"/>
                <a:cs typeface="Open Sans"/>
                <a:sym typeface="Open Sans"/>
              </a:rPr>
              <a:t> shows is more likely to get results over any other type of feedback. </a:t>
            </a:r>
            <a:endParaRPr>
              <a:solidFill>
                <a:schemeClr val="dk2"/>
              </a:solidFill>
              <a:latin typeface="Open Sans"/>
              <a:ea typeface="Open Sans"/>
              <a:cs typeface="Open Sans"/>
              <a:sym typeface="Open Sans"/>
            </a:endParaRPr>
          </a:p>
        </p:txBody>
      </p:sp>
      <p:sp>
        <p:nvSpPr>
          <p:cNvPr id="232" name="Google Shape;232;p35"/>
          <p:cNvSpPr txBox="1"/>
          <p:nvPr/>
        </p:nvSpPr>
        <p:spPr>
          <a:xfrm>
            <a:off x="765450" y="3027650"/>
            <a:ext cx="76131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Open Sans"/>
              <a:buChar char="●"/>
            </a:pPr>
            <a:r>
              <a:rPr lang="en-GB" u="sng">
                <a:solidFill>
                  <a:schemeClr val="hlink"/>
                </a:solidFill>
                <a:latin typeface="Open Sans"/>
                <a:ea typeface="Open Sans"/>
                <a:cs typeface="Open Sans"/>
                <a:sym typeface="Open Sans"/>
                <a:hlinkClick r:id="rId5"/>
              </a:rPr>
              <a:t>Linking videos or other relevant sites to QuickMark comments</a:t>
            </a:r>
            <a:r>
              <a:rPr lang="en-GB">
                <a:solidFill>
                  <a:schemeClr val="dk2"/>
                </a:solidFill>
                <a:latin typeface="Open Sans"/>
                <a:ea typeface="Open Sans"/>
                <a:cs typeface="Open Sans"/>
                <a:sym typeface="Open Sans"/>
              </a:rPr>
              <a:t> which can give students more information on how to apply feedback (and why!) to their writing. </a:t>
            </a:r>
            <a:endParaRPr>
              <a:solidFill>
                <a:schemeClr val="dk2"/>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the focus is on equity in feedback and grading …</a:t>
            </a:r>
            <a:endParaRPr/>
          </a:p>
        </p:txBody>
      </p:sp>
      <p:sp>
        <p:nvSpPr>
          <p:cNvPr id="238" name="Google Shape;238;p36"/>
          <p:cNvSpPr txBox="1"/>
          <p:nvPr/>
        </p:nvSpPr>
        <p:spPr>
          <a:xfrm>
            <a:off x="790223" y="2186450"/>
            <a:ext cx="72936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Open Sans"/>
              <a:buChar char="●"/>
            </a:pPr>
            <a:r>
              <a:rPr lang="en-GB" u="sng">
                <a:solidFill>
                  <a:schemeClr val="hlink"/>
                </a:solidFill>
                <a:latin typeface="Open Sans"/>
                <a:ea typeface="Open Sans"/>
                <a:cs typeface="Open Sans"/>
                <a:sym typeface="Open Sans"/>
                <a:hlinkClick r:id="rId3"/>
              </a:rPr>
              <a:t>Enabling anonymous marking</a:t>
            </a:r>
            <a:r>
              <a:rPr lang="en-GB">
                <a:solidFill>
                  <a:schemeClr val="dk2"/>
                </a:solidFill>
                <a:latin typeface="Open Sans"/>
                <a:ea typeface="Open Sans"/>
                <a:cs typeface="Open Sans"/>
                <a:sym typeface="Open Sans"/>
              </a:rPr>
              <a:t> will help educators to avoid bias based on what they know of a particular student’s work.  </a:t>
            </a:r>
            <a:endParaRPr>
              <a:solidFill>
                <a:schemeClr val="dk2"/>
              </a:solidFill>
              <a:latin typeface="Open Sans"/>
              <a:ea typeface="Open Sans"/>
              <a:cs typeface="Open Sans"/>
              <a:sym typeface="Open Sans"/>
            </a:endParaRPr>
          </a:p>
        </p:txBody>
      </p:sp>
      <p:sp>
        <p:nvSpPr>
          <p:cNvPr id="239" name="Google Shape;239;p36"/>
          <p:cNvSpPr txBox="1"/>
          <p:nvPr/>
        </p:nvSpPr>
        <p:spPr>
          <a:xfrm>
            <a:off x="790200" y="3319754"/>
            <a:ext cx="70488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Open Sans"/>
              <a:buChar char="●"/>
            </a:pPr>
            <a:r>
              <a:rPr lang="en-GB" u="sng">
                <a:solidFill>
                  <a:schemeClr val="hlink"/>
                </a:solidFill>
                <a:latin typeface="Open Sans"/>
                <a:ea typeface="Open Sans"/>
                <a:cs typeface="Open Sans"/>
                <a:sym typeface="Open Sans"/>
                <a:hlinkClick r:id="rId4"/>
              </a:rPr>
              <a:t>Sharing a QuickMark set</a:t>
            </a:r>
            <a:r>
              <a:rPr lang="en-GB">
                <a:solidFill>
                  <a:schemeClr val="dk2"/>
                </a:solidFill>
                <a:latin typeface="Open Sans"/>
                <a:ea typeface="Open Sans"/>
                <a:cs typeface="Open Sans"/>
                <a:sym typeface="Open Sans"/>
              </a:rPr>
              <a:t> helps ensure that scoring is consistent between courses within departments.</a:t>
            </a:r>
            <a:r>
              <a:rPr lang="en-GB">
                <a:latin typeface="Open Sans"/>
                <a:ea typeface="Open Sans"/>
                <a:cs typeface="Open Sans"/>
                <a:sym typeface="Open Sans"/>
              </a:rPr>
              <a:t> </a:t>
            </a:r>
            <a:endParaRPr>
              <a:latin typeface="Open Sans"/>
              <a:ea typeface="Open Sans"/>
              <a:cs typeface="Open Sans"/>
              <a:sym typeface="Open Sans"/>
            </a:endParaRPr>
          </a:p>
        </p:txBody>
      </p:sp>
      <p:sp>
        <p:nvSpPr>
          <p:cNvPr id="240" name="Google Shape;240;p36"/>
          <p:cNvSpPr txBox="1"/>
          <p:nvPr/>
        </p:nvSpPr>
        <p:spPr>
          <a:xfrm>
            <a:off x="790223" y="2749454"/>
            <a:ext cx="71637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Open Sans"/>
              <a:buChar char="●"/>
            </a:pPr>
            <a:r>
              <a:rPr lang="en-GB" u="sng">
                <a:solidFill>
                  <a:schemeClr val="hlink"/>
                </a:solidFill>
                <a:latin typeface="Open Sans"/>
                <a:ea typeface="Open Sans"/>
                <a:cs typeface="Open Sans"/>
                <a:sym typeface="Open Sans"/>
                <a:hlinkClick r:id="rId5"/>
              </a:rPr>
              <a:t>Using rubrics and scoring tools</a:t>
            </a:r>
            <a:r>
              <a:rPr lang="en-GB">
                <a:solidFill>
                  <a:schemeClr val="dk2"/>
                </a:solidFill>
                <a:latin typeface="Open Sans"/>
                <a:ea typeface="Open Sans"/>
                <a:cs typeface="Open Sans"/>
                <a:sym typeface="Open Sans"/>
              </a:rPr>
              <a:t> in Feedback Studio allows for consistency in applying standards to student writing.</a:t>
            </a:r>
            <a:endParaRPr>
              <a:solidFill>
                <a:schemeClr val="dk2"/>
              </a:solidFill>
              <a:latin typeface="Open Sans"/>
              <a:ea typeface="Open Sans"/>
              <a:cs typeface="Open Sans"/>
              <a:sym typeface="Open Sans"/>
            </a:endParaRPr>
          </a:p>
        </p:txBody>
      </p:sp>
      <p:sp>
        <p:nvSpPr>
          <p:cNvPr id="241" name="Google Shape;241;p36"/>
          <p:cNvSpPr txBox="1"/>
          <p:nvPr>
            <p:ph idx="1" type="body"/>
          </p:nvPr>
        </p:nvSpPr>
        <p:spPr>
          <a:xfrm>
            <a:off x="752400" y="1724400"/>
            <a:ext cx="7740000" cy="477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GB"/>
              <a:t>THEN try the following: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7"/>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the focus is on improving instructional focus …</a:t>
            </a:r>
            <a:endParaRPr/>
          </a:p>
        </p:txBody>
      </p:sp>
      <p:sp>
        <p:nvSpPr>
          <p:cNvPr id="247" name="Google Shape;247;p37"/>
          <p:cNvSpPr txBox="1"/>
          <p:nvPr>
            <p:ph idx="1" type="body"/>
          </p:nvPr>
        </p:nvSpPr>
        <p:spPr>
          <a:xfrm>
            <a:off x="752400" y="1724400"/>
            <a:ext cx="7740000" cy="477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GB"/>
              <a:t>THEN try the following:</a:t>
            </a:r>
            <a:endParaRPr/>
          </a:p>
        </p:txBody>
      </p:sp>
      <p:sp>
        <p:nvSpPr>
          <p:cNvPr id="248" name="Google Shape;248;p37"/>
          <p:cNvSpPr txBox="1"/>
          <p:nvPr/>
        </p:nvSpPr>
        <p:spPr>
          <a:xfrm>
            <a:off x="778350" y="3006950"/>
            <a:ext cx="75873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600"/>
              </a:spcAft>
              <a:buClr>
                <a:schemeClr val="dk2"/>
              </a:buClr>
              <a:buSzPts val="1400"/>
              <a:buFont typeface="Open Sans"/>
              <a:buChar char="●"/>
            </a:pPr>
            <a:r>
              <a:rPr lang="en-GB">
                <a:solidFill>
                  <a:schemeClr val="dk2"/>
                </a:solidFill>
                <a:latin typeface="Open Sans"/>
                <a:ea typeface="Open Sans"/>
                <a:cs typeface="Open Sans"/>
                <a:sym typeface="Open Sans"/>
              </a:rPr>
              <a:t>T</a:t>
            </a:r>
            <a:r>
              <a:rPr lang="en-GB">
                <a:solidFill>
                  <a:schemeClr val="dk2"/>
                </a:solidFill>
                <a:latin typeface="Open Sans"/>
                <a:ea typeface="Open Sans"/>
                <a:cs typeface="Open Sans"/>
                <a:sym typeface="Open Sans"/>
              </a:rPr>
              <a:t>each a </a:t>
            </a:r>
            <a:r>
              <a:rPr lang="en-GB" u="sng">
                <a:solidFill>
                  <a:schemeClr val="hlink"/>
                </a:solidFill>
                <a:latin typeface="Open Sans"/>
                <a:ea typeface="Open Sans"/>
                <a:cs typeface="Open Sans"/>
                <a:sym typeface="Open Sans"/>
                <a:hlinkClick r:id="rId3"/>
              </a:rPr>
              <a:t>mini-lesson</a:t>
            </a:r>
            <a:r>
              <a:rPr lang="en-GB">
                <a:solidFill>
                  <a:schemeClr val="dk2"/>
                </a:solidFill>
                <a:latin typeface="Open Sans"/>
                <a:ea typeface="Open Sans"/>
                <a:cs typeface="Open Sans"/>
                <a:sym typeface="Open Sans"/>
              </a:rPr>
              <a:t> </a:t>
            </a:r>
            <a:r>
              <a:rPr lang="en-GB">
                <a:solidFill>
                  <a:schemeClr val="dk2"/>
                </a:solidFill>
                <a:latin typeface="Open Sans"/>
                <a:ea typeface="Open Sans"/>
                <a:cs typeface="Open Sans"/>
                <a:sym typeface="Open Sans"/>
              </a:rPr>
              <a:t>to select students after reviewing first drafts and compare 2nd draft results if student work continues to show the same issues/errors.</a:t>
            </a:r>
            <a:endParaRPr>
              <a:solidFill>
                <a:schemeClr val="dk2"/>
              </a:solidFill>
              <a:latin typeface="Open Sans"/>
              <a:ea typeface="Open Sans"/>
              <a:cs typeface="Open Sans"/>
              <a:sym typeface="Open Sans"/>
            </a:endParaRPr>
          </a:p>
        </p:txBody>
      </p:sp>
      <p:sp>
        <p:nvSpPr>
          <p:cNvPr id="249" name="Google Shape;249;p37"/>
          <p:cNvSpPr txBox="1"/>
          <p:nvPr/>
        </p:nvSpPr>
        <p:spPr>
          <a:xfrm>
            <a:off x="752400" y="2164863"/>
            <a:ext cx="6893400" cy="895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Use the </a:t>
            </a:r>
            <a:r>
              <a:rPr lang="en-GB" u="sng">
                <a:solidFill>
                  <a:schemeClr val="hlink"/>
                </a:solidFill>
                <a:latin typeface="Open Sans"/>
                <a:ea typeface="Open Sans"/>
                <a:cs typeface="Open Sans"/>
                <a:sym typeface="Open Sans"/>
                <a:hlinkClick r:id="rId4"/>
              </a:rPr>
              <a:t>online grading report</a:t>
            </a:r>
            <a:r>
              <a:rPr lang="en-GB">
                <a:solidFill>
                  <a:schemeClr val="dk2"/>
                </a:solidFill>
                <a:latin typeface="Open Sans"/>
                <a:ea typeface="Open Sans"/>
                <a:cs typeface="Open Sans"/>
                <a:sym typeface="Open Sans"/>
              </a:rPr>
              <a:t> to see which </a:t>
            </a:r>
            <a:r>
              <a:rPr lang="en-GB">
                <a:solidFill>
                  <a:schemeClr val="dk2"/>
                </a:solidFill>
                <a:latin typeface="Open Sans"/>
                <a:ea typeface="Open Sans"/>
                <a:cs typeface="Open Sans"/>
                <a:sym typeface="Open Sans"/>
              </a:rPr>
              <a:t>QuickMark</a:t>
            </a:r>
            <a:r>
              <a:rPr lang="en-GB">
                <a:solidFill>
                  <a:schemeClr val="dk2"/>
                </a:solidFill>
                <a:latin typeface="Open Sans"/>
                <a:ea typeface="Open Sans"/>
                <a:cs typeface="Open Sans"/>
                <a:sym typeface="Open Sans"/>
              </a:rPr>
              <a:t> comments are used the most and may signal a need for a whole class mini-lesson on a skill or small group instruction.</a:t>
            </a:r>
            <a:endParaRPr>
              <a:solidFill>
                <a:schemeClr val="dk2"/>
              </a:solidFill>
              <a:latin typeface="Open Sans"/>
              <a:ea typeface="Open Sans"/>
              <a:cs typeface="Open Sans"/>
              <a:sym typeface="Open Sans"/>
            </a:endParaRPr>
          </a:p>
        </p:txBody>
      </p:sp>
      <p:sp>
        <p:nvSpPr>
          <p:cNvPr id="250" name="Google Shape;250;p37"/>
          <p:cNvSpPr txBox="1"/>
          <p:nvPr/>
        </p:nvSpPr>
        <p:spPr>
          <a:xfrm>
            <a:off x="778350" y="3615000"/>
            <a:ext cx="75072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Use this </a:t>
            </a:r>
            <a:r>
              <a:rPr lang="en-GB" u="sng">
                <a:solidFill>
                  <a:schemeClr val="hlink"/>
                </a:solidFill>
                <a:latin typeface="Open Sans"/>
                <a:ea typeface="Open Sans"/>
                <a:cs typeface="Open Sans"/>
                <a:sym typeface="Open Sans"/>
                <a:hlinkClick r:id="rId5"/>
              </a:rPr>
              <a:t>information</a:t>
            </a:r>
            <a:r>
              <a:rPr lang="en-GB">
                <a:solidFill>
                  <a:schemeClr val="dk2"/>
                </a:solidFill>
                <a:latin typeface="Open Sans"/>
                <a:ea typeface="Open Sans"/>
                <a:cs typeface="Open Sans"/>
                <a:sym typeface="Open Sans"/>
              </a:rPr>
              <a:t> to make changes and improvements to individual lessons and/or </a:t>
            </a:r>
            <a:r>
              <a:rPr lang="en-GB">
                <a:solidFill>
                  <a:schemeClr val="dk2"/>
                </a:solidFill>
                <a:latin typeface="Open Sans"/>
                <a:ea typeface="Open Sans"/>
                <a:cs typeface="Open Sans"/>
                <a:sym typeface="Open Sans"/>
              </a:rPr>
              <a:t>curriculum</a:t>
            </a:r>
            <a:r>
              <a:rPr lang="en-GB">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8"/>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the focus is academic </a:t>
            </a:r>
            <a:r>
              <a:rPr lang="en-GB"/>
              <a:t>integrity</a:t>
            </a:r>
            <a:r>
              <a:rPr lang="en-GB"/>
              <a:t> …</a:t>
            </a:r>
            <a:endParaRPr/>
          </a:p>
        </p:txBody>
      </p:sp>
      <p:sp>
        <p:nvSpPr>
          <p:cNvPr id="256" name="Google Shape;256;p38"/>
          <p:cNvSpPr txBox="1"/>
          <p:nvPr>
            <p:ph idx="1" type="body"/>
          </p:nvPr>
        </p:nvSpPr>
        <p:spPr>
          <a:xfrm>
            <a:off x="733800" y="1564488"/>
            <a:ext cx="7740000" cy="39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THEN make the most of the </a:t>
            </a:r>
            <a:r>
              <a:rPr b="1" lang="en-GB" u="sng">
                <a:solidFill>
                  <a:schemeClr val="hlink"/>
                </a:solidFill>
                <a:hlinkClick r:id="rId3"/>
              </a:rPr>
              <a:t>Similarity Report</a:t>
            </a:r>
            <a:r>
              <a:rPr b="1" lang="en-GB"/>
              <a:t> by</a:t>
            </a:r>
            <a:endParaRPr b="1"/>
          </a:p>
          <a:p>
            <a:pPr indent="0" lvl="0" marL="0" rtl="0" algn="l">
              <a:spcBef>
                <a:spcPts val="1600"/>
              </a:spcBef>
              <a:spcAft>
                <a:spcPts val="1600"/>
              </a:spcAft>
              <a:buNone/>
            </a:pPr>
            <a:r>
              <a:t/>
            </a:r>
            <a:endParaRPr b="1"/>
          </a:p>
        </p:txBody>
      </p:sp>
      <p:sp>
        <p:nvSpPr>
          <p:cNvPr id="257" name="Google Shape;257;p38"/>
          <p:cNvSpPr txBox="1"/>
          <p:nvPr/>
        </p:nvSpPr>
        <p:spPr>
          <a:xfrm>
            <a:off x="776100" y="2029175"/>
            <a:ext cx="76554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Open Sans"/>
              <a:buChar char="●"/>
            </a:pPr>
            <a:r>
              <a:rPr lang="en-GB" u="sng">
                <a:solidFill>
                  <a:schemeClr val="hlink"/>
                </a:solidFill>
                <a:latin typeface="Open Sans"/>
                <a:ea typeface="Open Sans"/>
                <a:cs typeface="Open Sans"/>
                <a:sym typeface="Open Sans"/>
                <a:hlinkClick r:id="rId4"/>
              </a:rPr>
              <a:t>Setting a range of scores</a:t>
            </a:r>
            <a:r>
              <a:rPr lang="en-GB">
                <a:solidFill>
                  <a:schemeClr val="dk2"/>
                </a:solidFill>
                <a:latin typeface="Open Sans"/>
                <a:ea typeface="Open Sans"/>
                <a:cs typeface="Open Sans"/>
                <a:sym typeface="Open Sans"/>
              </a:rPr>
              <a:t> rather than a cutoff score – remember that there’s no one “right” score. </a:t>
            </a:r>
            <a:r>
              <a:rPr lang="en-GB">
                <a:solidFill>
                  <a:schemeClr val="dk2"/>
                </a:solidFill>
                <a:latin typeface="Open Sans"/>
                <a:ea typeface="Open Sans"/>
                <a:cs typeface="Open Sans"/>
                <a:sym typeface="Open Sans"/>
              </a:rPr>
              <a:t>Consider the genre when reviewing the score.</a:t>
            </a:r>
            <a:endParaRPr>
              <a:solidFill>
                <a:schemeClr val="dk2"/>
              </a:solidFill>
              <a:latin typeface="Open Sans"/>
              <a:ea typeface="Open Sans"/>
              <a:cs typeface="Open Sans"/>
              <a:sym typeface="Open Sans"/>
            </a:endParaRPr>
          </a:p>
        </p:txBody>
      </p:sp>
      <p:sp>
        <p:nvSpPr>
          <p:cNvPr id="258" name="Google Shape;258;p38"/>
          <p:cNvSpPr txBox="1"/>
          <p:nvPr/>
        </p:nvSpPr>
        <p:spPr>
          <a:xfrm>
            <a:off x="776100" y="2599475"/>
            <a:ext cx="7493100" cy="1059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Using that score and the educator’s expertise to </a:t>
            </a:r>
            <a:r>
              <a:rPr lang="en-GB" u="sng">
                <a:solidFill>
                  <a:schemeClr val="hlink"/>
                </a:solidFill>
                <a:latin typeface="Open Sans"/>
                <a:ea typeface="Open Sans"/>
                <a:cs typeface="Open Sans"/>
                <a:sym typeface="Open Sans"/>
                <a:hlinkClick r:id="rId5"/>
              </a:rPr>
              <a:t>make a judgement call</a:t>
            </a:r>
            <a:r>
              <a:rPr lang="en-GB">
                <a:solidFill>
                  <a:schemeClr val="dk2"/>
                </a:solidFill>
                <a:latin typeface="Open Sans"/>
                <a:ea typeface="Open Sans"/>
                <a:cs typeface="Open Sans"/>
                <a:sym typeface="Open Sans"/>
              </a:rPr>
              <a:t> as to whether a student submission is plagiarized or </a:t>
            </a:r>
            <a:r>
              <a:rPr lang="en-GB">
                <a:solidFill>
                  <a:schemeClr val="dk2"/>
                </a:solidFill>
                <a:latin typeface="Open Sans"/>
                <a:ea typeface="Open Sans"/>
                <a:cs typeface="Open Sans"/>
                <a:sym typeface="Open Sans"/>
              </a:rPr>
              <a:t>not</a:t>
            </a:r>
            <a:r>
              <a:rPr lang="en-GB">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a:p>
            <a:pPr indent="-317500" lvl="1" marL="914400" rtl="0" algn="l">
              <a:spcBef>
                <a:spcPts val="10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Skill </a:t>
            </a:r>
            <a:r>
              <a:rPr lang="en-GB">
                <a:solidFill>
                  <a:schemeClr val="dk2"/>
                </a:solidFill>
                <a:latin typeface="Open Sans"/>
                <a:ea typeface="Open Sans"/>
                <a:cs typeface="Open Sans"/>
                <a:sym typeface="Open Sans"/>
              </a:rPr>
              <a:t>deficiency</a:t>
            </a:r>
            <a:r>
              <a:rPr lang="en-GB">
                <a:solidFill>
                  <a:schemeClr val="dk2"/>
                </a:solidFill>
                <a:latin typeface="Open Sans"/>
                <a:ea typeface="Open Sans"/>
                <a:cs typeface="Open Sans"/>
                <a:sym typeface="Open Sans"/>
              </a:rPr>
              <a:t> in citing sources or paraphrasing?</a:t>
            </a:r>
            <a:endParaRPr>
              <a:solidFill>
                <a:schemeClr val="dk2"/>
              </a:solidFill>
              <a:latin typeface="Open Sans"/>
              <a:ea typeface="Open Sans"/>
              <a:cs typeface="Open Sans"/>
              <a:sym typeface="Open Sans"/>
            </a:endParaRPr>
          </a:p>
          <a:p>
            <a:pPr indent="-317500" lvl="1" marL="914400" rtl="0" algn="l">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Intentional plagiarism?</a:t>
            </a:r>
            <a:endParaRPr>
              <a:solidFill>
                <a:schemeClr val="dk2"/>
              </a:solidFill>
              <a:latin typeface="Open Sans"/>
              <a:ea typeface="Open Sans"/>
              <a:cs typeface="Open Sans"/>
              <a:sym typeface="Open Sans"/>
            </a:endParaRPr>
          </a:p>
        </p:txBody>
      </p:sp>
      <p:sp>
        <p:nvSpPr>
          <p:cNvPr id="259" name="Google Shape;259;p38"/>
          <p:cNvSpPr txBox="1"/>
          <p:nvPr/>
        </p:nvSpPr>
        <p:spPr>
          <a:xfrm>
            <a:off x="811400" y="3590275"/>
            <a:ext cx="76554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Helping students to understand what their </a:t>
            </a:r>
            <a:r>
              <a:rPr lang="en-GB" u="sng">
                <a:solidFill>
                  <a:schemeClr val="hlink"/>
                </a:solidFill>
                <a:latin typeface="Open Sans"/>
                <a:ea typeface="Open Sans"/>
                <a:cs typeface="Open Sans"/>
                <a:sym typeface="Open Sans"/>
                <a:hlinkClick r:id="rId6"/>
              </a:rPr>
              <a:t>Similarity score</a:t>
            </a:r>
            <a:r>
              <a:rPr lang="en-GB">
                <a:solidFill>
                  <a:schemeClr val="dk2"/>
                </a:solidFill>
                <a:latin typeface="Open Sans"/>
                <a:ea typeface="Open Sans"/>
                <a:cs typeface="Open Sans"/>
                <a:sym typeface="Open Sans"/>
              </a:rPr>
              <a:t> might mean and how it’s not a “grade!”</a:t>
            </a:r>
            <a:endParaRPr>
              <a:solidFill>
                <a:schemeClr val="dk2"/>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9"/>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the focus is academic </a:t>
            </a:r>
            <a:r>
              <a:rPr lang="en-GB"/>
              <a:t>integrity</a:t>
            </a:r>
            <a:r>
              <a:rPr lang="en-GB"/>
              <a:t> </a:t>
            </a:r>
            <a:r>
              <a:rPr lang="en-GB"/>
              <a:t>…</a:t>
            </a:r>
            <a:endParaRPr/>
          </a:p>
        </p:txBody>
      </p:sp>
      <p:sp>
        <p:nvSpPr>
          <p:cNvPr id="265" name="Google Shape;265;p39"/>
          <p:cNvSpPr txBox="1"/>
          <p:nvPr>
            <p:ph idx="1" type="body"/>
          </p:nvPr>
        </p:nvSpPr>
        <p:spPr>
          <a:xfrm>
            <a:off x="733800" y="1564488"/>
            <a:ext cx="7740000" cy="39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THEN make the most of the </a:t>
            </a:r>
            <a:r>
              <a:rPr b="1" lang="en-GB" u="sng">
                <a:solidFill>
                  <a:schemeClr val="hlink"/>
                </a:solidFill>
                <a:hlinkClick r:id="rId3"/>
              </a:rPr>
              <a:t>AI writing indicator</a:t>
            </a:r>
            <a:r>
              <a:rPr b="1" lang="en-GB"/>
              <a:t> by</a:t>
            </a:r>
            <a:endParaRPr b="1"/>
          </a:p>
          <a:p>
            <a:pPr indent="0" lvl="0" marL="0" rtl="0" algn="l">
              <a:spcBef>
                <a:spcPts val="1600"/>
              </a:spcBef>
              <a:spcAft>
                <a:spcPts val="1600"/>
              </a:spcAft>
              <a:buNone/>
            </a:pPr>
            <a:r>
              <a:t/>
            </a:r>
            <a:endParaRPr b="1"/>
          </a:p>
        </p:txBody>
      </p:sp>
      <p:sp>
        <p:nvSpPr>
          <p:cNvPr id="266" name="Google Shape;266;p39"/>
          <p:cNvSpPr txBox="1"/>
          <p:nvPr/>
        </p:nvSpPr>
        <p:spPr>
          <a:xfrm>
            <a:off x="776100" y="2029175"/>
            <a:ext cx="76554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Determining</a:t>
            </a:r>
            <a:r>
              <a:rPr lang="en-GB">
                <a:solidFill>
                  <a:schemeClr val="dk2"/>
                </a:solidFill>
                <a:latin typeface="Open Sans"/>
                <a:ea typeface="Open Sans"/>
                <a:cs typeface="Open Sans"/>
                <a:sym typeface="Open Sans"/>
              </a:rPr>
              <a:t> an </a:t>
            </a:r>
            <a:r>
              <a:rPr lang="en-GB" u="sng">
                <a:solidFill>
                  <a:schemeClr val="hlink"/>
                </a:solidFill>
                <a:latin typeface="Open Sans"/>
                <a:ea typeface="Open Sans"/>
                <a:cs typeface="Open Sans"/>
                <a:sym typeface="Open Sans"/>
                <a:hlinkClick r:id="rId4"/>
              </a:rPr>
              <a:t>acceptable percentage based on individual students and assignments</a:t>
            </a:r>
            <a:r>
              <a:rPr lang="en-GB">
                <a:solidFill>
                  <a:schemeClr val="dk2"/>
                </a:solidFill>
                <a:latin typeface="Open Sans"/>
                <a:ea typeface="Open Sans"/>
                <a:cs typeface="Open Sans"/>
                <a:sym typeface="Open Sans"/>
              </a:rPr>
              <a:t> </a:t>
            </a:r>
            <a:r>
              <a:rPr lang="en-GB">
                <a:solidFill>
                  <a:schemeClr val="dk2"/>
                </a:solidFill>
                <a:latin typeface="Open Sans"/>
                <a:ea typeface="Open Sans"/>
                <a:cs typeface="Open Sans"/>
                <a:sym typeface="Open Sans"/>
              </a:rPr>
              <a:t>rather than a cutoff score – remember that there’s no one “right” score</a:t>
            </a:r>
            <a:r>
              <a:rPr lang="en-GB">
                <a:solidFill>
                  <a:schemeClr val="dk2"/>
                </a:solidFill>
                <a:latin typeface="Open Sans"/>
                <a:ea typeface="Open Sans"/>
                <a:cs typeface="Open Sans"/>
                <a:sym typeface="Open Sans"/>
              </a:rPr>
              <a:t>.</a:t>
            </a:r>
            <a:r>
              <a:rPr lang="en-GB">
                <a:solidFill>
                  <a:schemeClr val="dk2"/>
                </a:solidFill>
                <a:latin typeface="Open Sans"/>
                <a:ea typeface="Open Sans"/>
                <a:cs typeface="Open Sans"/>
                <a:sym typeface="Open Sans"/>
              </a:rPr>
              <a:t> Consider multiple factors when reviewing the score.</a:t>
            </a:r>
            <a:endParaRPr>
              <a:solidFill>
                <a:schemeClr val="dk2"/>
              </a:solidFill>
              <a:latin typeface="Open Sans"/>
              <a:ea typeface="Open Sans"/>
              <a:cs typeface="Open Sans"/>
              <a:sym typeface="Open Sans"/>
            </a:endParaRPr>
          </a:p>
        </p:txBody>
      </p:sp>
      <p:sp>
        <p:nvSpPr>
          <p:cNvPr id="267" name="Google Shape;267;p39"/>
          <p:cNvSpPr txBox="1"/>
          <p:nvPr/>
        </p:nvSpPr>
        <p:spPr>
          <a:xfrm>
            <a:off x="776100" y="2831325"/>
            <a:ext cx="7493100" cy="1072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Open Sans"/>
              <a:buChar char="●"/>
            </a:pPr>
            <a:r>
              <a:rPr lang="en-GB" u="sng">
                <a:solidFill>
                  <a:schemeClr val="hlink"/>
                </a:solidFill>
                <a:latin typeface="Open Sans"/>
                <a:ea typeface="Open Sans"/>
                <a:cs typeface="Open Sans"/>
                <a:sym typeface="Open Sans"/>
                <a:hlinkClick r:id="rId5"/>
              </a:rPr>
              <a:t>Using that score and the educator’s expertise</a:t>
            </a:r>
            <a:r>
              <a:rPr lang="en-GB">
                <a:solidFill>
                  <a:schemeClr val="dk2"/>
                </a:solidFill>
                <a:latin typeface="Open Sans"/>
                <a:ea typeface="Open Sans"/>
                <a:cs typeface="Open Sans"/>
                <a:sym typeface="Open Sans"/>
              </a:rPr>
              <a:t> to understand whether a student has misused generative AI writing tools or </a:t>
            </a:r>
            <a:r>
              <a:rPr lang="en-GB">
                <a:solidFill>
                  <a:schemeClr val="dk2"/>
                </a:solidFill>
                <a:latin typeface="Open Sans"/>
                <a:ea typeface="Open Sans"/>
                <a:cs typeface="Open Sans"/>
                <a:sym typeface="Open Sans"/>
              </a:rPr>
              <a:t>not</a:t>
            </a:r>
            <a:r>
              <a:rPr lang="en-GB">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a:p>
            <a:pPr indent="-317500" lvl="1" marL="914400" rtl="0" algn="l">
              <a:spcBef>
                <a:spcPts val="20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Skill deficiency in citing sources or paraphrasing?</a:t>
            </a:r>
            <a:endParaRPr>
              <a:solidFill>
                <a:schemeClr val="dk2"/>
              </a:solidFill>
              <a:latin typeface="Open Sans"/>
              <a:ea typeface="Open Sans"/>
              <a:cs typeface="Open Sans"/>
              <a:sym typeface="Open Sans"/>
            </a:endParaRPr>
          </a:p>
          <a:p>
            <a:pPr indent="-317500" lvl="1" marL="914400" rtl="0" algn="l">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Intentional plagiarism?</a:t>
            </a:r>
            <a:endParaRPr>
              <a:solidFill>
                <a:schemeClr val="dk2"/>
              </a:solidFill>
              <a:latin typeface="Open Sans"/>
              <a:ea typeface="Open Sans"/>
              <a:cs typeface="Open Sans"/>
              <a:sym typeface="Open Sans"/>
            </a:endParaRPr>
          </a:p>
        </p:txBody>
      </p:sp>
      <p:sp>
        <p:nvSpPr>
          <p:cNvPr id="268" name="Google Shape;268;p39"/>
          <p:cNvSpPr txBox="1"/>
          <p:nvPr/>
        </p:nvSpPr>
        <p:spPr>
          <a:xfrm>
            <a:off x="818400" y="3878025"/>
            <a:ext cx="76554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Talking to students in the formative space to </a:t>
            </a:r>
            <a:r>
              <a:rPr lang="en-GB" u="sng">
                <a:solidFill>
                  <a:schemeClr val="hlink"/>
                </a:solidFill>
                <a:latin typeface="Open Sans"/>
                <a:ea typeface="Open Sans"/>
                <a:cs typeface="Open Sans"/>
                <a:sym typeface="Open Sans"/>
                <a:hlinkClick r:id="rId6"/>
              </a:rPr>
              <a:t>help</a:t>
            </a:r>
            <a:r>
              <a:rPr lang="en-GB" u="sng">
                <a:solidFill>
                  <a:schemeClr val="hlink"/>
                </a:solidFill>
                <a:latin typeface="Open Sans"/>
                <a:ea typeface="Open Sans"/>
                <a:cs typeface="Open Sans"/>
                <a:sym typeface="Open Sans"/>
                <a:hlinkClick r:id="rId7"/>
              </a:rPr>
              <a:t> students to understand what their AI writing score might mean</a:t>
            </a:r>
            <a:r>
              <a:rPr lang="en-GB">
                <a:solidFill>
                  <a:schemeClr val="dk2"/>
                </a:solidFill>
                <a:latin typeface="Open Sans"/>
                <a:ea typeface="Open Sans"/>
                <a:cs typeface="Open Sans"/>
                <a:sym typeface="Open Sans"/>
              </a:rPr>
              <a:t> and how it’s not a “grade!”</a:t>
            </a:r>
            <a:endParaRPr>
              <a:solidFill>
                <a:schemeClr val="dk2"/>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0"/>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bottom line?</a:t>
            </a:r>
            <a:endParaRPr/>
          </a:p>
        </p:txBody>
      </p:sp>
      <p:sp>
        <p:nvSpPr>
          <p:cNvPr id="274" name="Google Shape;274;p40"/>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400"/>
              <a:t>Feedback Studio is a versatile tool that can increase educator efficiency by </a:t>
            </a:r>
            <a:r>
              <a:rPr lang="en-GB" sz="1400">
                <a:solidFill>
                  <a:schemeClr val="lt2"/>
                </a:solidFill>
                <a:latin typeface="Open Sans Medium"/>
                <a:ea typeface="Open Sans Medium"/>
                <a:cs typeface="Open Sans Medium"/>
                <a:sym typeface="Open Sans Medium"/>
              </a:rPr>
              <a:t>ensuring consistency</a:t>
            </a:r>
            <a:r>
              <a:rPr lang="en-GB" sz="1400"/>
              <a:t>, </a:t>
            </a:r>
            <a:r>
              <a:rPr lang="en-GB" sz="1400">
                <a:solidFill>
                  <a:schemeClr val="lt2"/>
                </a:solidFill>
                <a:latin typeface="Open Sans Medium"/>
                <a:ea typeface="Open Sans Medium"/>
                <a:cs typeface="Open Sans Medium"/>
                <a:sym typeface="Open Sans Medium"/>
              </a:rPr>
              <a:t>avoiding duplicating efforts</a:t>
            </a:r>
            <a:r>
              <a:rPr lang="en-GB" sz="1400"/>
              <a:t> by rewriting the same comments on student papers, and </a:t>
            </a:r>
            <a:r>
              <a:rPr lang="en-GB" sz="1400">
                <a:solidFill>
                  <a:schemeClr val="lt2"/>
                </a:solidFill>
                <a:latin typeface="Open Sans Medium"/>
                <a:ea typeface="Open Sans Medium"/>
                <a:cs typeface="Open Sans Medium"/>
                <a:sym typeface="Open Sans Medium"/>
              </a:rPr>
              <a:t>allowing for personalized feedback</a:t>
            </a:r>
            <a:r>
              <a:rPr lang="en-GB" sz="1400"/>
              <a:t>, all of which will benefit students, educators, and administrators.</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graphicFrame>
        <p:nvGraphicFramePr>
          <p:cNvPr id="279" name="Google Shape;279;p41"/>
          <p:cNvGraphicFramePr/>
          <p:nvPr/>
        </p:nvGraphicFramePr>
        <p:xfrm>
          <a:off x="363950" y="1263600"/>
          <a:ext cx="3000000" cy="3000000"/>
        </p:xfrm>
        <a:graphic>
          <a:graphicData uri="http://schemas.openxmlformats.org/drawingml/2006/table">
            <a:tbl>
              <a:tblPr>
                <a:noFill/>
                <a:tableStyleId>{9863EAF7-A92C-4ED7-A6DE-16D9DCE8EB33}</a:tableStyleId>
              </a:tblPr>
              <a:tblGrid>
                <a:gridCol w="2098800"/>
                <a:gridCol w="2098800"/>
                <a:gridCol w="2098800"/>
                <a:gridCol w="2098800"/>
              </a:tblGrid>
              <a:tr h="228400">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solidFill>
                      <a:srgbClr val="D9EAD3"/>
                    </a:solidFill>
                  </a:tcPr>
                </a:tc>
              </a:tr>
              <a:tr h="763275">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r>
              <a:tr h="763275">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r>
              <a:tr h="763275">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r>
              <a:tr h="763275">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r>
            </a:tbl>
          </a:graphicData>
        </a:graphic>
      </p:graphicFrame>
      <p:pic>
        <p:nvPicPr>
          <p:cNvPr id="280" name="Google Shape;280;p41"/>
          <p:cNvPicPr preferRelativeResize="0"/>
          <p:nvPr/>
        </p:nvPicPr>
        <p:blipFill>
          <a:blip r:embed="rId3">
            <a:alphaModFix/>
          </a:blip>
          <a:stretch>
            <a:fillRect/>
          </a:stretch>
        </p:blipFill>
        <p:spPr>
          <a:xfrm>
            <a:off x="440150" y="1754184"/>
            <a:ext cx="121030" cy="121016"/>
          </a:xfrm>
          <a:prstGeom prst="rect">
            <a:avLst/>
          </a:prstGeom>
          <a:noFill/>
          <a:ln>
            <a:noFill/>
          </a:ln>
        </p:spPr>
      </p:pic>
      <p:pic>
        <p:nvPicPr>
          <p:cNvPr id="281" name="Google Shape;281;p41"/>
          <p:cNvPicPr preferRelativeResize="0"/>
          <p:nvPr/>
        </p:nvPicPr>
        <p:blipFill>
          <a:blip r:embed="rId4">
            <a:alphaModFix/>
          </a:blip>
          <a:stretch>
            <a:fillRect/>
          </a:stretch>
        </p:blipFill>
        <p:spPr>
          <a:xfrm>
            <a:off x="440138" y="2513913"/>
            <a:ext cx="121030" cy="121016"/>
          </a:xfrm>
          <a:prstGeom prst="rect">
            <a:avLst/>
          </a:prstGeom>
          <a:noFill/>
          <a:ln>
            <a:noFill/>
          </a:ln>
        </p:spPr>
      </p:pic>
      <p:pic>
        <p:nvPicPr>
          <p:cNvPr id="282" name="Google Shape;282;p41"/>
          <p:cNvPicPr preferRelativeResize="0"/>
          <p:nvPr/>
        </p:nvPicPr>
        <p:blipFill>
          <a:blip r:embed="rId5">
            <a:alphaModFix/>
          </a:blip>
          <a:stretch>
            <a:fillRect/>
          </a:stretch>
        </p:blipFill>
        <p:spPr>
          <a:xfrm>
            <a:off x="4634635" y="1754182"/>
            <a:ext cx="121030" cy="121016"/>
          </a:xfrm>
          <a:prstGeom prst="rect">
            <a:avLst/>
          </a:prstGeom>
          <a:noFill/>
          <a:ln>
            <a:noFill/>
          </a:ln>
        </p:spPr>
      </p:pic>
      <p:sp>
        <p:nvSpPr>
          <p:cNvPr id="283" name="Google Shape;283;p41"/>
          <p:cNvSpPr txBox="1"/>
          <p:nvPr/>
        </p:nvSpPr>
        <p:spPr>
          <a:xfrm>
            <a:off x="363950" y="1263600"/>
            <a:ext cx="20988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Lexend Deca"/>
                <a:ea typeface="Lexend Deca"/>
                <a:cs typeface="Lexend Deca"/>
                <a:sym typeface="Lexend Deca"/>
              </a:rPr>
              <a:t>Getting started</a:t>
            </a:r>
            <a:endParaRPr sz="1200">
              <a:solidFill>
                <a:schemeClr val="dk1"/>
              </a:solidFill>
              <a:latin typeface="Lexend Deca"/>
              <a:ea typeface="Lexend Deca"/>
              <a:cs typeface="Lexend Deca"/>
              <a:sym typeface="Lexend Deca"/>
            </a:endParaRPr>
          </a:p>
        </p:txBody>
      </p:sp>
      <p:sp>
        <p:nvSpPr>
          <p:cNvPr id="284" name="Google Shape;284;p41"/>
          <p:cNvSpPr txBox="1"/>
          <p:nvPr/>
        </p:nvSpPr>
        <p:spPr>
          <a:xfrm>
            <a:off x="2462775" y="1263600"/>
            <a:ext cx="20988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Lexend Deca"/>
                <a:ea typeface="Lexend Deca"/>
                <a:cs typeface="Lexend Deca"/>
                <a:sym typeface="Lexend Deca"/>
              </a:rPr>
              <a:t>Academic integrity</a:t>
            </a:r>
            <a:endParaRPr sz="1200">
              <a:solidFill>
                <a:schemeClr val="dk1"/>
              </a:solidFill>
              <a:latin typeface="Lexend Deca"/>
              <a:ea typeface="Lexend Deca"/>
              <a:cs typeface="Lexend Deca"/>
              <a:sym typeface="Lexend Deca"/>
            </a:endParaRPr>
          </a:p>
        </p:txBody>
      </p:sp>
      <p:sp>
        <p:nvSpPr>
          <p:cNvPr id="285" name="Google Shape;285;p41"/>
          <p:cNvSpPr txBox="1"/>
          <p:nvPr/>
        </p:nvSpPr>
        <p:spPr>
          <a:xfrm>
            <a:off x="4561550" y="1263600"/>
            <a:ext cx="20988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Lexend Deca"/>
                <a:ea typeface="Lexend Deca"/>
                <a:cs typeface="Lexend Deca"/>
                <a:sym typeface="Lexend Deca"/>
              </a:rPr>
              <a:t>Feedback</a:t>
            </a:r>
            <a:endParaRPr sz="1200">
              <a:solidFill>
                <a:schemeClr val="dk1"/>
              </a:solidFill>
              <a:latin typeface="Lexend Deca"/>
              <a:ea typeface="Lexend Deca"/>
              <a:cs typeface="Lexend Deca"/>
              <a:sym typeface="Lexend Deca"/>
            </a:endParaRPr>
          </a:p>
        </p:txBody>
      </p:sp>
      <p:sp>
        <p:nvSpPr>
          <p:cNvPr id="286" name="Google Shape;286;p41"/>
          <p:cNvSpPr txBox="1"/>
          <p:nvPr/>
        </p:nvSpPr>
        <p:spPr>
          <a:xfrm>
            <a:off x="532600" y="166687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Use the </a:t>
            </a:r>
            <a:r>
              <a:rPr lang="en-GB" sz="650" u="sng">
                <a:solidFill>
                  <a:schemeClr val="hlink"/>
                </a:solidFill>
                <a:latin typeface="Open Sans"/>
                <a:ea typeface="Open Sans"/>
                <a:cs typeface="Open Sans"/>
                <a:sym typeface="Open Sans"/>
                <a:hlinkClick r:id="rId6"/>
              </a:rPr>
              <a:t>Instructor Quickstart Guides</a:t>
            </a:r>
            <a:r>
              <a:rPr lang="en-GB" sz="650">
                <a:solidFill>
                  <a:schemeClr val="dk2"/>
                </a:solidFill>
                <a:latin typeface="Open Sans"/>
                <a:ea typeface="Open Sans"/>
                <a:cs typeface="Open Sans"/>
                <a:sym typeface="Open Sans"/>
              </a:rPr>
              <a:t> to gain further information. Share </a:t>
            </a:r>
            <a:r>
              <a:rPr lang="en-GB" sz="650" u="sng">
                <a:solidFill>
                  <a:schemeClr val="hlink"/>
                </a:solidFill>
                <a:latin typeface="Open Sans"/>
                <a:ea typeface="Open Sans"/>
                <a:cs typeface="Open Sans"/>
                <a:sym typeface="Open Sans"/>
                <a:hlinkClick r:id="rId7"/>
              </a:rPr>
              <a:t>Student Quickstart Guides</a:t>
            </a:r>
            <a:r>
              <a:rPr lang="en-GB" sz="650">
                <a:solidFill>
                  <a:schemeClr val="dk2"/>
                </a:solidFill>
                <a:latin typeface="Open Sans"/>
                <a:ea typeface="Open Sans"/>
                <a:cs typeface="Open Sans"/>
                <a:sym typeface="Open Sans"/>
              </a:rPr>
              <a:t> so that students know where to get help when working independently.</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p:txBody>
      </p:sp>
      <p:sp>
        <p:nvSpPr>
          <p:cNvPr id="287" name="Google Shape;287;p41"/>
          <p:cNvSpPr txBox="1"/>
          <p:nvPr>
            <p:ph type="title"/>
          </p:nvPr>
        </p:nvSpPr>
        <p:spPr>
          <a:xfrm>
            <a:off x="752400" y="604800"/>
            <a:ext cx="6292800" cy="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Student reference guide</a:t>
            </a:r>
            <a:endParaRPr/>
          </a:p>
        </p:txBody>
      </p:sp>
      <p:sp>
        <p:nvSpPr>
          <p:cNvPr id="288" name="Google Shape;288;p41"/>
          <p:cNvSpPr txBox="1"/>
          <p:nvPr/>
        </p:nvSpPr>
        <p:spPr>
          <a:xfrm>
            <a:off x="6660425" y="1259600"/>
            <a:ext cx="20988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Lexend Deca"/>
                <a:ea typeface="Lexend Deca"/>
                <a:cs typeface="Lexend Deca"/>
                <a:sym typeface="Lexend Deca"/>
              </a:rPr>
              <a:t>Expert tips</a:t>
            </a:r>
            <a:endParaRPr sz="1200">
              <a:solidFill>
                <a:schemeClr val="dk1"/>
              </a:solidFill>
              <a:latin typeface="Lexend Deca"/>
              <a:ea typeface="Lexend Deca"/>
              <a:cs typeface="Lexend Deca"/>
              <a:sym typeface="Lexend Deca"/>
            </a:endParaRPr>
          </a:p>
        </p:txBody>
      </p:sp>
      <p:pic>
        <p:nvPicPr>
          <p:cNvPr id="289" name="Google Shape;289;p41"/>
          <p:cNvPicPr preferRelativeResize="0"/>
          <p:nvPr/>
        </p:nvPicPr>
        <p:blipFill>
          <a:blip r:embed="rId3">
            <a:alphaModFix/>
          </a:blip>
          <a:stretch>
            <a:fillRect/>
          </a:stretch>
        </p:blipFill>
        <p:spPr>
          <a:xfrm>
            <a:off x="440150" y="3273659"/>
            <a:ext cx="121030" cy="121016"/>
          </a:xfrm>
          <a:prstGeom prst="rect">
            <a:avLst/>
          </a:prstGeom>
          <a:noFill/>
          <a:ln>
            <a:noFill/>
          </a:ln>
        </p:spPr>
      </p:pic>
      <p:sp>
        <p:nvSpPr>
          <p:cNvPr id="290" name="Google Shape;290;p41"/>
          <p:cNvSpPr txBox="1"/>
          <p:nvPr/>
        </p:nvSpPr>
        <p:spPr>
          <a:xfrm>
            <a:off x="532600" y="3186350"/>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How-to tips on </a:t>
            </a:r>
            <a:r>
              <a:rPr lang="en-GB" sz="650" u="sng">
                <a:solidFill>
                  <a:schemeClr val="hlink"/>
                </a:solidFill>
                <a:latin typeface="Open Sans"/>
                <a:ea typeface="Open Sans"/>
                <a:cs typeface="Open Sans"/>
                <a:sym typeface="Open Sans"/>
                <a:hlinkClick r:id="rId8"/>
              </a:rPr>
              <a:t>Using grading forms &amp; rubrics</a:t>
            </a:r>
            <a:r>
              <a:rPr lang="en-GB" sz="650">
                <a:solidFill>
                  <a:schemeClr val="dk2"/>
                </a:solidFill>
                <a:latin typeface="Open Sans"/>
                <a:ea typeface="Open Sans"/>
                <a:cs typeface="Open Sans"/>
                <a:sym typeface="Open Sans"/>
              </a:rPr>
              <a:t>, </a:t>
            </a:r>
            <a:r>
              <a:rPr lang="en-GB" sz="650" u="sng">
                <a:solidFill>
                  <a:schemeClr val="hlink"/>
                </a:solidFill>
                <a:latin typeface="Open Sans"/>
                <a:ea typeface="Open Sans"/>
                <a:cs typeface="Open Sans"/>
                <a:sym typeface="Open Sans"/>
                <a:hlinkClick r:id="rId9"/>
              </a:rPr>
              <a:t>Using voice comments</a:t>
            </a:r>
            <a:r>
              <a:rPr lang="en-GB" sz="650">
                <a:solidFill>
                  <a:schemeClr val="dk2"/>
                </a:solidFill>
                <a:latin typeface="Open Sans"/>
                <a:ea typeface="Open Sans"/>
                <a:cs typeface="Open Sans"/>
                <a:sym typeface="Open Sans"/>
              </a:rPr>
              <a:t>,</a:t>
            </a:r>
            <a:r>
              <a:rPr lang="en-GB" sz="650">
                <a:solidFill>
                  <a:schemeClr val="dk2"/>
                </a:solidFill>
                <a:latin typeface="Open Sans"/>
                <a:ea typeface="Open Sans"/>
                <a:cs typeface="Open Sans"/>
                <a:sym typeface="Open Sans"/>
              </a:rPr>
              <a:t> and </a:t>
            </a:r>
            <a:r>
              <a:rPr lang="en-GB" sz="650" u="sng">
                <a:solidFill>
                  <a:schemeClr val="hlink"/>
                </a:solidFill>
                <a:latin typeface="Open Sans"/>
                <a:ea typeface="Open Sans"/>
                <a:cs typeface="Open Sans"/>
                <a:sym typeface="Open Sans"/>
                <a:hlinkClick r:id="rId10"/>
              </a:rPr>
              <a:t>Using commenting tools</a:t>
            </a:r>
            <a:r>
              <a:rPr lang="en-GB" sz="650">
                <a:solidFill>
                  <a:schemeClr val="dk2"/>
                </a:solidFill>
                <a:latin typeface="Open Sans"/>
                <a:ea typeface="Open Sans"/>
                <a:cs typeface="Open Sans"/>
                <a:sym typeface="Open Sans"/>
              </a:rPr>
              <a:t> - Learn first and then put into practice.</a:t>
            </a:r>
            <a:endParaRPr sz="650">
              <a:solidFill>
                <a:schemeClr val="dk2"/>
              </a:solidFill>
              <a:latin typeface="Open Sans"/>
              <a:ea typeface="Open Sans"/>
              <a:cs typeface="Open Sans"/>
              <a:sym typeface="Open Sans"/>
            </a:endParaRPr>
          </a:p>
        </p:txBody>
      </p:sp>
      <p:sp>
        <p:nvSpPr>
          <p:cNvPr id="291" name="Google Shape;291;p41"/>
          <p:cNvSpPr txBox="1"/>
          <p:nvPr/>
        </p:nvSpPr>
        <p:spPr>
          <a:xfrm>
            <a:off x="532600" y="242662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Comprehensive review on multiple resources on how to use Feedback Studio impactfully via </a:t>
            </a:r>
            <a:r>
              <a:rPr lang="en-GB" sz="650" u="sng">
                <a:solidFill>
                  <a:schemeClr val="hlink"/>
                </a:solidFill>
                <a:latin typeface="Open Sans"/>
                <a:ea typeface="Open Sans"/>
                <a:cs typeface="Open Sans"/>
                <a:sym typeface="Open Sans"/>
                <a:hlinkClick r:id="rId11"/>
              </a:rPr>
              <a:t>VidBits</a:t>
            </a:r>
            <a:r>
              <a:rPr lang="en-GB" sz="650">
                <a:solidFill>
                  <a:schemeClr val="dk2"/>
                </a:solidFill>
                <a:latin typeface="Open Sans"/>
                <a:ea typeface="Open Sans"/>
                <a:cs typeface="Open Sans"/>
                <a:sym typeface="Open Sans"/>
              </a:rPr>
              <a:t>.</a:t>
            </a:r>
            <a:endParaRPr sz="650">
              <a:solidFill>
                <a:schemeClr val="dk2"/>
              </a:solidFill>
              <a:latin typeface="Open Sans"/>
              <a:ea typeface="Open Sans"/>
              <a:cs typeface="Open Sans"/>
              <a:sym typeface="Open Sans"/>
            </a:endParaRPr>
          </a:p>
        </p:txBody>
      </p:sp>
      <p:pic>
        <p:nvPicPr>
          <p:cNvPr id="292" name="Google Shape;292;p41"/>
          <p:cNvPicPr preferRelativeResize="0"/>
          <p:nvPr/>
        </p:nvPicPr>
        <p:blipFill>
          <a:blip r:embed="rId4">
            <a:alphaModFix/>
          </a:blip>
          <a:stretch>
            <a:fillRect/>
          </a:stretch>
        </p:blipFill>
        <p:spPr>
          <a:xfrm>
            <a:off x="440138" y="4033363"/>
            <a:ext cx="121030" cy="121016"/>
          </a:xfrm>
          <a:prstGeom prst="rect">
            <a:avLst/>
          </a:prstGeom>
          <a:noFill/>
          <a:ln>
            <a:noFill/>
          </a:ln>
        </p:spPr>
      </p:pic>
      <p:sp>
        <p:nvSpPr>
          <p:cNvPr id="293" name="Google Shape;293;p41"/>
          <p:cNvSpPr txBox="1"/>
          <p:nvPr/>
        </p:nvSpPr>
        <p:spPr>
          <a:xfrm>
            <a:off x="532600" y="394607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Video on </a:t>
            </a:r>
            <a:r>
              <a:rPr lang="en-GB" sz="650" u="sng">
                <a:solidFill>
                  <a:schemeClr val="hlink"/>
                </a:solidFill>
                <a:latin typeface="Open Sans"/>
                <a:ea typeface="Open Sans"/>
                <a:cs typeface="Open Sans"/>
                <a:sym typeface="Open Sans"/>
                <a:hlinkClick r:id="rId12"/>
              </a:rPr>
              <a:t>how to share rubrics and grading forms</a:t>
            </a:r>
            <a:r>
              <a:rPr lang="en-GB" sz="650">
                <a:solidFill>
                  <a:schemeClr val="dk2"/>
                </a:solidFill>
                <a:latin typeface="Open Sans"/>
                <a:ea typeface="Open Sans"/>
                <a:cs typeface="Open Sans"/>
                <a:sym typeface="Open Sans"/>
              </a:rPr>
              <a:t>. In addition, this video provides guidance on </a:t>
            </a:r>
            <a:r>
              <a:rPr lang="en-GB" sz="650" u="sng">
                <a:solidFill>
                  <a:schemeClr val="hlink"/>
                </a:solidFill>
                <a:latin typeface="Open Sans"/>
                <a:ea typeface="Open Sans"/>
                <a:cs typeface="Open Sans"/>
                <a:sym typeface="Open Sans"/>
                <a:hlinkClick r:id="rId13"/>
              </a:rPr>
              <a:t>how to share QuickMark sets</a:t>
            </a:r>
            <a:r>
              <a:rPr lang="en-GB" sz="650">
                <a:solidFill>
                  <a:schemeClr val="dk2"/>
                </a:solidFill>
                <a:latin typeface="Open Sans"/>
                <a:ea typeface="Open Sans"/>
                <a:cs typeface="Open Sans"/>
                <a:sym typeface="Open Sans"/>
              </a:rPr>
              <a:t>. Both share links to more resources.</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p:txBody>
      </p:sp>
      <p:sp>
        <p:nvSpPr>
          <p:cNvPr id="294" name="Google Shape;294;p41"/>
          <p:cNvSpPr txBox="1"/>
          <p:nvPr/>
        </p:nvSpPr>
        <p:spPr>
          <a:xfrm>
            <a:off x="2634688" y="166687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Set a range for Similarity dependent on factors such as the genre or use of quotations rather than a specific score. </a:t>
            </a:r>
            <a:r>
              <a:rPr lang="en-GB" sz="650" u="sng">
                <a:solidFill>
                  <a:schemeClr val="hlink"/>
                </a:solidFill>
                <a:latin typeface="Open Sans"/>
                <a:ea typeface="Open Sans"/>
                <a:cs typeface="Open Sans"/>
                <a:sym typeface="Open Sans"/>
                <a:hlinkClick r:id="rId14"/>
              </a:rPr>
              <a:t>There is no one “right” score</a:t>
            </a:r>
            <a:r>
              <a:rPr lang="en-GB" sz="650">
                <a:solidFill>
                  <a:schemeClr val="dk2"/>
                </a:solidFill>
                <a:latin typeface="Open Sans"/>
                <a:ea typeface="Open Sans"/>
                <a:cs typeface="Open Sans"/>
                <a:sym typeface="Open Sans"/>
              </a:rPr>
              <a:t>!</a:t>
            </a:r>
            <a:endParaRPr sz="650">
              <a:solidFill>
                <a:schemeClr val="dk2"/>
              </a:solidFill>
              <a:latin typeface="Open Sans"/>
              <a:ea typeface="Open Sans"/>
              <a:cs typeface="Open Sans"/>
              <a:sym typeface="Open Sans"/>
            </a:endParaRPr>
          </a:p>
        </p:txBody>
      </p:sp>
      <p:sp>
        <p:nvSpPr>
          <p:cNvPr id="295" name="Google Shape;295;p41"/>
          <p:cNvSpPr txBox="1"/>
          <p:nvPr/>
        </p:nvSpPr>
        <p:spPr>
          <a:xfrm>
            <a:off x="2634688" y="3186350"/>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Modeling how to use Feedback Studio before asking students to engage is an excellent way to introduce Feedback Studio in a meaningful, non-threatening way. Try using these </a:t>
            </a:r>
            <a:r>
              <a:rPr lang="en-GB" sz="650" u="sng">
                <a:solidFill>
                  <a:schemeClr val="hlink"/>
                </a:solidFill>
                <a:latin typeface="Open Sans"/>
                <a:ea typeface="Open Sans"/>
                <a:cs typeface="Open Sans"/>
                <a:sym typeface="Open Sans"/>
                <a:hlinkClick r:id="rId15"/>
              </a:rPr>
              <a:t>exemplar essays</a:t>
            </a:r>
            <a:r>
              <a:rPr lang="en-GB" sz="650">
                <a:solidFill>
                  <a:schemeClr val="dk2"/>
                </a:solidFill>
                <a:latin typeface="Open Sans"/>
                <a:ea typeface="Open Sans"/>
                <a:cs typeface="Open Sans"/>
                <a:sym typeface="Open Sans"/>
              </a:rPr>
              <a:t>. </a:t>
            </a:r>
            <a:endParaRPr sz="650">
              <a:solidFill>
                <a:schemeClr val="dk2"/>
              </a:solidFill>
              <a:latin typeface="Open Sans"/>
              <a:ea typeface="Open Sans"/>
              <a:cs typeface="Open Sans"/>
              <a:sym typeface="Open Sans"/>
            </a:endParaRPr>
          </a:p>
        </p:txBody>
      </p:sp>
      <p:sp>
        <p:nvSpPr>
          <p:cNvPr id="296" name="Google Shape;296;p41"/>
          <p:cNvSpPr txBox="1"/>
          <p:nvPr/>
        </p:nvSpPr>
        <p:spPr>
          <a:xfrm>
            <a:off x="2634688" y="242662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Establishing </a:t>
            </a:r>
            <a:r>
              <a:rPr lang="en-GB" sz="650" u="sng">
                <a:solidFill>
                  <a:schemeClr val="hlink"/>
                </a:solidFill>
                <a:latin typeface="Open Sans"/>
                <a:ea typeface="Open Sans"/>
                <a:cs typeface="Open Sans"/>
                <a:sym typeface="Open Sans"/>
                <a:hlinkClick r:id="rId16"/>
              </a:rPr>
              <a:t>academic integrity</a:t>
            </a:r>
            <a:r>
              <a:rPr lang="en-GB" sz="650">
                <a:solidFill>
                  <a:schemeClr val="dk2"/>
                </a:solidFill>
                <a:latin typeface="Open Sans"/>
                <a:ea typeface="Open Sans"/>
                <a:cs typeface="Open Sans"/>
                <a:sym typeface="Open Sans"/>
              </a:rPr>
              <a:t> as a norm within a classroom or on an institutional level is a valuable first step in setting the why for Feedback Studio. How is similarity different than plagiarism?</a:t>
            </a:r>
            <a:endParaRPr sz="650">
              <a:solidFill>
                <a:schemeClr val="dk2"/>
              </a:solidFill>
              <a:latin typeface="Open Sans"/>
              <a:ea typeface="Open Sans"/>
              <a:cs typeface="Open Sans"/>
              <a:sym typeface="Open Sans"/>
            </a:endParaRPr>
          </a:p>
        </p:txBody>
      </p:sp>
      <p:sp>
        <p:nvSpPr>
          <p:cNvPr id="297" name="Google Shape;297;p41"/>
          <p:cNvSpPr txBox="1"/>
          <p:nvPr/>
        </p:nvSpPr>
        <p:spPr>
          <a:xfrm>
            <a:off x="2634688" y="394607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Model the use of </a:t>
            </a:r>
            <a:r>
              <a:rPr lang="en-GB" sz="650" u="sng">
                <a:solidFill>
                  <a:schemeClr val="hlink"/>
                </a:solidFill>
                <a:latin typeface="Open Sans"/>
                <a:ea typeface="Open Sans"/>
                <a:cs typeface="Open Sans"/>
                <a:sym typeface="Open Sans"/>
                <a:hlinkClick r:id="rId17"/>
              </a:rPr>
              <a:t>Draft Coach</a:t>
            </a:r>
            <a:r>
              <a:rPr lang="en-GB" sz="650">
                <a:solidFill>
                  <a:schemeClr val="dk2"/>
                </a:solidFill>
                <a:latin typeface="Open Sans"/>
                <a:ea typeface="Open Sans"/>
                <a:cs typeface="Open Sans"/>
                <a:sym typeface="Open Sans"/>
              </a:rPr>
              <a:t> with students to encourage independence in learning about errors in their own writing and correcting them prior to turning in a draft.</a:t>
            </a:r>
            <a:endParaRPr sz="650">
              <a:solidFill>
                <a:schemeClr val="dk2"/>
              </a:solidFill>
              <a:latin typeface="Open Sans"/>
              <a:ea typeface="Open Sans"/>
              <a:cs typeface="Open Sans"/>
              <a:sym typeface="Open Sans"/>
            </a:endParaRPr>
          </a:p>
        </p:txBody>
      </p:sp>
      <p:sp>
        <p:nvSpPr>
          <p:cNvPr id="298" name="Google Shape;298;p41"/>
          <p:cNvSpPr txBox="1"/>
          <p:nvPr/>
        </p:nvSpPr>
        <p:spPr>
          <a:xfrm>
            <a:off x="4719188" y="166687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u="sng">
                <a:solidFill>
                  <a:schemeClr val="hlink"/>
                </a:solidFill>
                <a:latin typeface="Open Sans"/>
                <a:ea typeface="Open Sans"/>
                <a:cs typeface="Open Sans"/>
                <a:sym typeface="Open Sans"/>
                <a:hlinkClick r:id="rId18"/>
              </a:rPr>
              <a:t>Link specific rubric criteria to QuickMarks</a:t>
            </a:r>
            <a:r>
              <a:rPr lang="en-GB" sz="650">
                <a:solidFill>
                  <a:schemeClr val="dk2"/>
                </a:solidFill>
                <a:latin typeface="Open Sans"/>
                <a:ea typeface="Open Sans"/>
                <a:cs typeface="Open Sans"/>
                <a:sym typeface="Open Sans"/>
              </a:rPr>
              <a:t> so that students can see how the feedback connects to scoring.</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p:txBody>
      </p:sp>
      <p:sp>
        <p:nvSpPr>
          <p:cNvPr id="299" name="Google Shape;299;p41"/>
          <p:cNvSpPr txBox="1"/>
          <p:nvPr/>
        </p:nvSpPr>
        <p:spPr>
          <a:xfrm>
            <a:off x="4736788" y="242662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Use QuickMark sets within Feedback Studio to provide </a:t>
            </a:r>
            <a:r>
              <a:rPr lang="en-GB" sz="650" u="sng">
                <a:solidFill>
                  <a:schemeClr val="hlink"/>
                </a:solidFill>
                <a:latin typeface="Open Sans"/>
                <a:ea typeface="Open Sans"/>
                <a:cs typeface="Open Sans"/>
                <a:sym typeface="Open Sans"/>
                <a:hlinkClick r:id="rId19"/>
              </a:rPr>
              <a:t>Where to Next? feedback</a:t>
            </a:r>
            <a:r>
              <a:rPr lang="en-GB" sz="650">
                <a:solidFill>
                  <a:schemeClr val="dk2"/>
                </a:solidFill>
                <a:latin typeface="Open Sans"/>
                <a:ea typeface="Open Sans"/>
                <a:cs typeface="Open Sans"/>
                <a:sym typeface="Open Sans"/>
              </a:rPr>
              <a:t> formatively so that students can revise submissions effectively before a final submission. </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p:txBody>
      </p:sp>
      <p:sp>
        <p:nvSpPr>
          <p:cNvPr id="300" name="Google Shape;300;p41"/>
          <p:cNvSpPr txBox="1"/>
          <p:nvPr/>
        </p:nvSpPr>
        <p:spPr>
          <a:xfrm>
            <a:off x="4719188" y="318637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u="sng">
                <a:solidFill>
                  <a:schemeClr val="hlink"/>
                </a:solidFill>
                <a:latin typeface="Open Sans"/>
                <a:ea typeface="Open Sans"/>
                <a:cs typeface="Open Sans"/>
                <a:sym typeface="Open Sans"/>
                <a:hlinkClick r:id="rId20"/>
              </a:rPr>
              <a:t>Create new QuickMarks</a:t>
            </a:r>
            <a:r>
              <a:rPr lang="en-GB" sz="650">
                <a:solidFill>
                  <a:schemeClr val="dk2"/>
                </a:solidFill>
                <a:latin typeface="Open Sans"/>
                <a:ea typeface="Open Sans"/>
                <a:cs typeface="Open Sans"/>
                <a:sym typeface="Open Sans"/>
              </a:rPr>
              <a:t> for commonly encountered issues within students’ writing. Link them to reference websites or videos to provide more information on how to make those revisions.</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p:txBody>
      </p:sp>
      <p:sp>
        <p:nvSpPr>
          <p:cNvPr id="301" name="Google Shape;301;p41"/>
          <p:cNvSpPr txBox="1"/>
          <p:nvPr/>
        </p:nvSpPr>
        <p:spPr>
          <a:xfrm>
            <a:off x="4719188" y="394612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u="sng">
                <a:solidFill>
                  <a:schemeClr val="hlink"/>
                </a:solidFill>
                <a:latin typeface="Open Sans"/>
                <a:ea typeface="Open Sans"/>
                <a:cs typeface="Open Sans"/>
                <a:sym typeface="Open Sans"/>
                <a:hlinkClick r:id="rId21"/>
              </a:rPr>
              <a:t>PeerMark</a:t>
            </a:r>
            <a:r>
              <a:rPr lang="en-GB" sz="650">
                <a:solidFill>
                  <a:schemeClr val="dk2"/>
                </a:solidFill>
                <a:latin typeface="Open Sans"/>
                <a:ea typeface="Open Sans"/>
                <a:cs typeface="Open Sans"/>
                <a:sym typeface="Open Sans"/>
              </a:rPr>
              <a:t> allows educators to set up assignments for students to review based on rubrics and guidelines that will be used for evaluation. Peer review can be anonymous if preferred.</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p:txBody>
      </p:sp>
      <p:sp>
        <p:nvSpPr>
          <p:cNvPr id="302" name="Google Shape;302;p41"/>
          <p:cNvSpPr txBox="1"/>
          <p:nvPr/>
        </p:nvSpPr>
        <p:spPr>
          <a:xfrm>
            <a:off x="6857538" y="166687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Using a template? Upload it first into assignment settings for </a:t>
            </a:r>
            <a:r>
              <a:rPr lang="en-GB" sz="650" u="sng">
                <a:solidFill>
                  <a:schemeClr val="hlink"/>
                </a:solidFill>
                <a:latin typeface="Open Sans"/>
                <a:ea typeface="Open Sans"/>
                <a:cs typeface="Open Sans"/>
                <a:sym typeface="Open Sans"/>
                <a:hlinkClick r:id="rId22"/>
              </a:rPr>
              <a:t>template exclusion</a:t>
            </a:r>
            <a:r>
              <a:rPr lang="en-GB" sz="650">
                <a:solidFill>
                  <a:schemeClr val="dk2"/>
                </a:solidFill>
                <a:latin typeface="Open Sans"/>
                <a:ea typeface="Open Sans"/>
                <a:cs typeface="Open Sans"/>
                <a:sym typeface="Open Sans"/>
              </a:rPr>
              <a:t> so it doesn’t impact students’ similarity scores.</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p:txBody>
      </p:sp>
      <p:sp>
        <p:nvSpPr>
          <p:cNvPr id="303" name="Google Shape;303;p41"/>
          <p:cNvSpPr txBox="1"/>
          <p:nvPr/>
        </p:nvSpPr>
        <p:spPr>
          <a:xfrm>
            <a:off x="6875138" y="242662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Use the </a:t>
            </a:r>
            <a:r>
              <a:rPr lang="en-GB" sz="650" u="sng">
                <a:solidFill>
                  <a:schemeClr val="hlink"/>
                </a:solidFill>
                <a:latin typeface="Open Sans"/>
                <a:ea typeface="Open Sans"/>
                <a:cs typeface="Open Sans"/>
                <a:sym typeface="Open Sans"/>
                <a:hlinkClick r:id="rId23"/>
              </a:rPr>
              <a:t>flags</a:t>
            </a:r>
            <a:r>
              <a:rPr lang="en-GB" sz="650">
                <a:solidFill>
                  <a:schemeClr val="dk2"/>
                </a:solidFill>
                <a:latin typeface="Open Sans"/>
                <a:ea typeface="Open Sans"/>
                <a:cs typeface="Open Sans"/>
                <a:sym typeface="Open Sans"/>
              </a:rPr>
              <a:t> in the Insight Panel to review potential problems in student submissions. These are a quick way to check to see if there may be an issue that needs re-teaching.</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p:txBody>
      </p:sp>
      <p:sp>
        <p:nvSpPr>
          <p:cNvPr id="304" name="Google Shape;304;p41"/>
          <p:cNvSpPr txBox="1"/>
          <p:nvPr/>
        </p:nvSpPr>
        <p:spPr>
          <a:xfrm>
            <a:off x="6857538" y="318637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Use the </a:t>
            </a:r>
            <a:r>
              <a:rPr lang="en-GB" sz="650" u="sng">
                <a:solidFill>
                  <a:schemeClr val="hlink"/>
                </a:solidFill>
                <a:latin typeface="Open Sans"/>
                <a:ea typeface="Open Sans"/>
                <a:cs typeface="Open Sans"/>
                <a:sym typeface="Open Sans"/>
                <a:hlinkClick r:id="rId24"/>
              </a:rPr>
              <a:t>online grading report</a:t>
            </a:r>
            <a:r>
              <a:rPr lang="en-GB" sz="650">
                <a:solidFill>
                  <a:schemeClr val="dk2"/>
                </a:solidFill>
                <a:latin typeface="Open Sans"/>
                <a:ea typeface="Open Sans"/>
                <a:cs typeface="Open Sans"/>
                <a:sym typeface="Open Sans"/>
              </a:rPr>
              <a:t> to identify areas of strength or weakness. Repeated use of certain QuickMarks will help educators to identify learner gaps and inform instruction.</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p:txBody>
      </p:sp>
      <p:sp>
        <p:nvSpPr>
          <p:cNvPr id="305" name="Google Shape;305;p41"/>
          <p:cNvSpPr txBox="1"/>
          <p:nvPr/>
        </p:nvSpPr>
        <p:spPr>
          <a:xfrm>
            <a:off x="6857538" y="394612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Feedback Studio isn’t just for essays! Use Feedback Studio to assist in streamlining grading in </a:t>
            </a:r>
            <a:r>
              <a:rPr lang="en-GB" sz="650" u="sng">
                <a:solidFill>
                  <a:schemeClr val="hlink"/>
                </a:solidFill>
                <a:latin typeface="Open Sans"/>
                <a:ea typeface="Open Sans"/>
                <a:cs typeface="Open Sans"/>
                <a:sym typeface="Open Sans"/>
                <a:hlinkClick r:id="rId25"/>
              </a:rPr>
              <a:t>economics</a:t>
            </a:r>
            <a:r>
              <a:rPr lang="en-GB" sz="650">
                <a:solidFill>
                  <a:schemeClr val="dk2"/>
                </a:solidFill>
                <a:latin typeface="Open Sans"/>
                <a:ea typeface="Open Sans"/>
                <a:cs typeface="Open Sans"/>
                <a:sym typeface="Open Sans"/>
              </a:rPr>
              <a:t>, </a:t>
            </a:r>
            <a:r>
              <a:rPr lang="en-GB" sz="650" u="sng">
                <a:solidFill>
                  <a:schemeClr val="hlink"/>
                </a:solidFill>
                <a:latin typeface="Open Sans"/>
                <a:ea typeface="Open Sans"/>
                <a:cs typeface="Open Sans"/>
                <a:sym typeface="Open Sans"/>
                <a:hlinkClick r:id="rId26"/>
              </a:rPr>
              <a:t>presentations</a:t>
            </a:r>
            <a:r>
              <a:rPr lang="en-GB" sz="650">
                <a:solidFill>
                  <a:schemeClr val="dk2"/>
                </a:solidFill>
                <a:latin typeface="Open Sans"/>
                <a:ea typeface="Open Sans"/>
                <a:cs typeface="Open Sans"/>
                <a:sym typeface="Open Sans"/>
              </a:rPr>
              <a:t>, </a:t>
            </a:r>
            <a:r>
              <a:rPr lang="en-GB" sz="650" u="sng">
                <a:solidFill>
                  <a:schemeClr val="hlink"/>
                </a:solidFill>
                <a:latin typeface="Open Sans"/>
                <a:ea typeface="Open Sans"/>
                <a:cs typeface="Open Sans"/>
                <a:sym typeface="Open Sans"/>
                <a:hlinkClick r:id="rId27"/>
              </a:rPr>
              <a:t>math &amp; statistics</a:t>
            </a:r>
            <a:r>
              <a:rPr lang="en-GB" sz="650">
                <a:solidFill>
                  <a:schemeClr val="dk2"/>
                </a:solidFill>
                <a:latin typeface="Open Sans"/>
                <a:ea typeface="Open Sans"/>
                <a:cs typeface="Open Sans"/>
                <a:sym typeface="Open Sans"/>
              </a:rPr>
              <a:t>, </a:t>
            </a:r>
            <a:r>
              <a:rPr lang="en-GB" sz="650" u="sng">
                <a:solidFill>
                  <a:schemeClr val="hlink"/>
                </a:solidFill>
                <a:latin typeface="Open Sans"/>
                <a:ea typeface="Open Sans"/>
                <a:cs typeface="Open Sans"/>
                <a:sym typeface="Open Sans"/>
                <a:hlinkClick r:id="rId28"/>
              </a:rPr>
              <a:t>performances</a:t>
            </a:r>
            <a:r>
              <a:rPr lang="en-GB" sz="650">
                <a:solidFill>
                  <a:schemeClr val="dk2"/>
                </a:solidFill>
                <a:latin typeface="Open Sans"/>
                <a:ea typeface="Open Sans"/>
                <a:cs typeface="Open Sans"/>
                <a:sym typeface="Open Sans"/>
              </a:rPr>
              <a:t>,</a:t>
            </a:r>
            <a:r>
              <a:rPr lang="en-GB" sz="650">
                <a:solidFill>
                  <a:schemeClr val="dk2"/>
                </a:solidFill>
                <a:latin typeface="Open Sans"/>
                <a:ea typeface="Open Sans"/>
                <a:cs typeface="Open Sans"/>
                <a:sym typeface="Open Sans"/>
              </a:rPr>
              <a:t> &amp; </a:t>
            </a:r>
            <a:r>
              <a:rPr lang="en-GB" sz="650" u="sng">
                <a:solidFill>
                  <a:schemeClr val="hlink"/>
                </a:solidFill>
                <a:latin typeface="Open Sans"/>
                <a:ea typeface="Open Sans"/>
                <a:cs typeface="Open Sans"/>
                <a:sym typeface="Open Sans"/>
                <a:hlinkClick r:id="rId29"/>
              </a:rPr>
              <a:t>visual arts</a:t>
            </a:r>
            <a:r>
              <a:rPr lang="en-GB" sz="650">
                <a:solidFill>
                  <a:schemeClr val="dk2"/>
                </a:solidFill>
                <a:latin typeface="Open Sans"/>
                <a:ea typeface="Open Sans"/>
                <a:cs typeface="Open Sans"/>
                <a:sym typeface="Open Sans"/>
              </a:rPr>
              <a:t>.</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p:txBody>
      </p:sp>
      <p:pic>
        <p:nvPicPr>
          <p:cNvPr id="306" name="Google Shape;306;p41"/>
          <p:cNvPicPr preferRelativeResize="0"/>
          <p:nvPr/>
        </p:nvPicPr>
        <p:blipFill>
          <a:blip r:embed="rId3">
            <a:alphaModFix/>
          </a:blip>
          <a:stretch>
            <a:fillRect/>
          </a:stretch>
        </p:blipFill>
        <p:spPr>
          <a:xfrm>
            <a:off x="6746063" y="2511246"/>
            <a:ext cx="121030" cy="121016"/>
          </a:xfrm>
          <a:prstGeom prst="rect">
            <a:avLst/>
          </a:prstGeom>
          <a:noFill/>
          <a:ln>
            <a:noFill/>
          </a:ln>
        </p:spPr>
      </p:pic>
      <p:pic>
        <p:nvPicPr>
          <p:cNvPr id="307" name="Google Shape;307;p41"/>
          <p:cNvPicPr preferRelativeResize="0"/>
          <p:nvPr/>
        </p:nvPicPr>
        <p:blipFill>
          <a:blip r:embed="rId4">
            <a:alphaModFix/>
          </a:blip>
          <a:stretch>
            <a:fillRect/>
          </a:stretch>
        </p:blipFill>
        <p:spPr>
          <a:xfrm>
            <a:off x="6746050" y="4033363"/>
            <a:ext cx="121030" cy="121016"/>
          </a:xfrm>
          <a:prstGeom prst="rect">
            <a:avLst/>
          </a:prstGeom>
          <a:noFill/>
          <a:ln>
            <a:noFill/>
          </a:ln>
        </p:spPr>
      </p:pic>
      <p:pic>
        <p:nvPicPr>
          <p:cNvPr id="308" name="Google Shape;308;p41"/>
          <p:cNvPicPr preferRelativeResize="0"/>
          <p:nvPr/>
        </p:nvPicPr>
        <p:blipFill>
          <a:blip r:embed="rId3">
            <a:alphaModFix/>
          </a:blip>
          <a:stretch>
            <a:fillRect/>
          </a:stretch>
        </p:blipFill>
        <p:spPr>
          <a:xfrm>
            <a:off x="6746063" y="1740896"/>
            <a:ext cx="121030" cy="121016"/>
          </a:xfrm>
          <a:prstGeom prst="rect">
            <a:avLst/>
          </a:prstGeom>
          <a:noFill/>
          <a:ln>
            <a:noFill/>
          </a:ln>
        </p:spPr>
      </p:pic>
      <p:pic>
        <p:nvPicPr>
          <p:cNvPr id="309" name="Google Shape;309;p41"/>
          <p:cNvPicPr preferRelativeResize="0"/>
          <p:nvPr/>
        </p:nvPicPr>
        <p:blipFill>
          <a:blip r:embed="rId5">
            <a:alphaModFix/>
          </a:blip>
          <a:stretch>
            <a:fillRect/>
          </a:stretch>
        </p:blipFill>
        <p:spPr>
          <a:xfrm>
            <a:off x="4634635" y="2513919"/>
            <a:ext cx="121030" cy="121016"/>
          </a:xfrm>
          <a:prstGeom prst="rect">
            <a:avLst/>
          </a:prstGeom>
          <a:noFill/>
          <a:ln>
            <a:noFill/>
          </a:ln>
        </p:spPr>
      </p:pic>
      <p:pic>
        <p:nvPicPr>
          <p:cNvPr id="310" name="Google Shape;310;p41"/>
          <p:cNvPicPr preferRelativeResize="0"/>
          <p:nvPr/>
        </p:nvPicPr>
        <p:blipFill>
          <a:blip r:embed="rId5">
            <a:alphaModFix/>
          </a:blip>
          <a:stretch>
            <a:fillRect/>
          </a:stretch>
        </p:blipFill>
        <p:spPr>
          <a:xfrm>
            <a:off x="4634635" y="3273657"/>
            <a:ext cx="121030" cy="121016"/>
          </a:xfrm>
          <a:prstGeom prst="rect">
            <a:avLst/>
          </a:prstGeom>
          <a:noFill/>
          <a:ln>
            <a:noFill/>
          </a:ln>
        </p:spPr>
      </p:pic>
      <p:pic>
        <p:nvPicPr>
          <p:cNvPr id="311" name="Google Shape;311;p41"/>
          <p:cNvPicPr preferRelativeResize="0"/>
          <p:nvPr/>
        </p:nvPicPr>
        <p:blipFill>
          <a:blip r:embed="rId5">
            <a:alphaModFix/>
          </a:blip>
          <a:stretch>
            <a:fillRect/>
          </a:stretch>
        </p:blipFill>
        <p:spPr>
          <a:xfrm>
            <a:off x="4634635" y="4033407"/>
            <a:ext cx="121030" cy="121016"/>
          </a:xfrm>
          <a:prstGeom prst="rect">
            <a:avLst/>
          </a:prstGeom>
          <a:noFill/>
          <a:ln>
            <a:noFill/>
          </a:ln>
        </p:spPr>
      </p:pic>
      <p:pic>
        <p:nvPicPr>
          <p:cNvPr id="312" name="Google Shape;312;p41"/>
          <p:cNvPicPr preferRelativeResize="0"/>
          <p:nvPr/>
        </p:nvPicPr>
        <p:blipFill>
          <a:blip r:embed="rId5">
            <a:alphaModFix/>
          </a:blip>
          <a:stretch>
            <a:fillRect/>
          </a:stretch>
        </p:blipFill>
        <p:spPr>
          <a:xfrm>
            <a:off x="2541335" y="3273657"/>
            <a:ext cx="121030" cy="121016"/>
          </a:xfrm>
          <a:prstGeom prst="rect">
            <a:avLst/>
          </a:prstGeom>
          <a:noFill/>
          <a:ln>
            <a:noFill/>
          </a:ln>
        </p:spPr>
      </p:pic>
      <p:pic>
        <p:nvPicPr>
          <p:cNvPr id="313" name="Google Shape;313;p41"/>
          <p:cNvPicPr preferRelativeResize="0"/>
          <p:nvPr/>
        </p:nvPicPr>
        <p:blipFill>
          <a:blip r:embed="rId5">
            <a:alphaModFix/>
          </a:blip>
          <a:stretch>
            <a:fillRect/>
          </a:stretch>
        </p:blipFill>
        <p:spPr>
          <a:xfrm>
            <a:off x="2541335" y="4033407"/>
            <a:ext cx="121030" cy="121016"/>
          </a:xfrm>
          <a:prstGeom prst="rect">
            <a:avLst/>
          </a:prstGeom>
          <a:noFill/>
          <a:ln>
            <a:noFill/>
          </a:ln>
        </p:spPr>
      </p:pic>
      <p:pic>
        <p:nvPicPr>
          <p:cNvPr id="314" name="Google Shape;314;p41"/>
          <p:cNvPicPr preferRelativeResize="0"/>
          <p:nvPr/>
        </p:nvPicPr>
        <p:blipFill>
          <a:blip r:embed="rId30">
            <a:alphaModFix/>
          </a:blip>
          <a:stretch>
            <a:fillRect/>
          </a:stretch>
        </p:blipFill>
        <p:spPr>
          <a:xfrm>
            <a:off x="2537388" y="1754175"/>
            <a:ext cx="121025" cy="121025"/>
          </a:xfrm>
          <a:prstGeom prst="rect">
            <a:avLst/>
          </a:prstGeom>
          <a:noFill/>
          <a:ln>
            <a:noFill/>
          </a:ln>
        </p:spPr>
      </p:pic>
      <p:pic>
        <p:nvPicPr>
          <p:cNvPr id="315" name="Google Shape;315;p41"/>
          <p:cNvPicPr preferRelativeResize="0"/>
          <p:nvPr/>
        </p:nvPicPr>
        <p:blipFill>
          <a:blip r:embed="rId30">
            <a:alphaModFix/>
          </a:blip>
          <a:stretch>
            <a:fillRect/>
          </a:stretch>
        </p:blipFill>
        <p:spPr>
          <a:xfrm>
            <a:off x="2537375" y="2513913"/>
            <a:ext cx="121025" cy="121025"/>
          </a:xfrm>
          <a:prstGeom prst="rect">
            <a:avLst/>
          </a:prstGeom>
          <a:noFill/>
          <a:ln>
            <a:noFill/>
          </a:ln>
        </p:spPr>
      </p:pic>
      <p:pic>
        <p:nvPicPr>
          <p:cNvPr id="316" name="Google Shape;316;p41"/>
          <p:cNvPicPr preferRelativeResize="0"/>
          <p:nvPr/>
        </p:nvPicPr>
        <p:blipFill>
          <a:blip r:embed="rId30">
            <a:alphaModFix/>
          </a:blip>
          <a:stretch>
            <a:fillRect/>
          </a:stretch>
        </p:blipFill>
        <p:spPr>
          <a:xfrm>
            <a:off x="6746075" y="3272288"/>
            <a:ext cx="121025" cy="121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2"/>
          <p:cNvSpPr txBox="1"/>
          <p:nvPr>
            <p:ph type="title"/>
          </p:nvPr>
        </p:nvSpPr>
        <p:spPr>
          <a:xfrm>
            <a:off x="752400" y="604800"/>
            <a:ext cx="6683400" cy="118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t>How can you increase your efficiency?</a:t>
            </a:r>
            <a:endParaRPr/>
          </a:p>
        </p:txBody>
      </p:sp>
      <p:sp>
        <p:nvSpPr>
          <p:cNvPr id="322" name="Google Shape;322;p42"/>
          <p:cNvSpPr txBox="1"/>
          <p:nvPr>
            <p:ph idx="1" type="body"/>
          </p:nvPr>
        </p:nvSpPr>
        <p:spPr>
          <a:xfrm>
            <a:off x="752400" y="2007400"/>
            <a:ext cx="3289500" cy="1582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GB" sz="1200"/>
              <a:t>Identify a single focus area to pursue to increase your own efficiency.</a:t>
            </a:r>
            <a:endParaRPr sz="1200"/>
          </a:p>
          <a:p>
            <a:pPr indent="-304800" lvl="0" marL="457200" rtl="0" algn="l">
              <a:spcBef>
                <a:spcPts val="1200"/>
              </a:spcBef>
              <a:spcAft>
                <a:spcPts val="0"/>
              </a:spcAft>
              <a:buSzPts val="1200"/>
              <a:buChar char="●"/>
            </a:pPr>
            <a:r>
              <a:rPr lang="en-GB" sz="1200"/>
              <a:t>Create one SMART goal outlining which specific recommendations will support this goal. </a:t>
            </a:r>
            <a:endParaRPr sz="850">
              <a:latin typeface="Arial"/>
              <a:ea typeface="Arial"/>
              <a:cs typeface="Arial"/>
              <a:sym typeface="Arial"/>
            </a:endParaRPr>
          </a:p>
          <a:p>
            <a:pPr indent="0" lvl="0" marL="0" rtl="0" algn="l">
              <a:spcBef>
                <a:spcPts val="1200"/>
              </a:spcBef>
              <a:spcAft>
                <a:spcPts val="1600"/>
              </a:spcAft>
              <a:buNone/>
            </a:pPr>
            <a:r>
              <a:t/>
            </a:r>
            <a:endParaRPr sz="1150">
              <a:solidFill>
                <a:srgbClr val="1D1C1D"/>
              </a:solidFill>
              <a:latin typeface="Arial"/>
              <a:ea typeface="Arial"/>
              <a:cs typeface="Arial"/>
              <a:sym typeface="Arial"/>
            </a:endParaRPr>
          </a:p>
        </p:txBody>
      </p:sp>
      <p:sp>
        <p:nvSpPr>
          <p:cNvPr id="323" name="Google Shape;323;p42"/>
          <p:cNvSpPr/>
          <p:nvPr/>
        </p:nvSpPr>
        <p:spPr>
          <a:xfrm>
            <a:off x="752400" y="3691650"/>
            <a:ext cx="3501000" cy="853500"/>
          </a:xfrm>
          <a:prstGeom prst="roundRect">
            <a:avLst>
              <a:gd fmla="val 8635" name="adj"/>
            </a:avLst>
          </a:prstGeom>
          <a:solidFill>
            <a:srgbClr val="FFFFFF"/>
          </a:solidFill>
          <a:ln cap="flat" cmpd="sng" w="9525">
            <a:solidFill>
              <a:srgbClr val="B2C4C7"/>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2"/>
          <p:cNvSpPr txBox="1"/>
          <p:nvPr/>
        </p:nvSpPr>
        <p:spPr>
          <a:xfrm>
            <a:off x="869100" y="3776850"/>
            <a:ext cx="3056100" cy="692700"/>
          </a:xfrm>
          <a:prstGeom prst="rect">
            <a:avLst/>
          </a:prstGeom>
          <a:noFill/>
          <a:ln>
            <a:noFill/>
          </a:ln>
        </p:spPr>
        <p:txBody>
          <a:bodyPr anchorCtr="0" anchor="t" bIns="91425" lIns="91425" spcFirstLastPara="1" rIns="91425" wrap="square" tIns="91425">
            <a:spAutoFit/>
          </a:bodyPr>
          <a:lstStyle/>
          <a:p>
            <a:pPr indent="0" lvl="0" marL="72000" marR="72000" rtl="0" algn="ctr">
              <a:spcBef>
                <a:spcPts val="0"/>
              </a:spcBef>
              <a:spcAft>
                <a:spcPts val="0"/>
              </a:spcAft>
              <a:buNone/>
            </a:pPr>
            <a:r>
              <a:rPr b="1" lang="en-GB" sz="1100">
                <a:solidFill>
                  <a:srgbClr val="575757"/>
                </a:solidFill>
                <a:latin typeface="Open Sans"/>
                <a:ea typeface="Open Sans"/>
                <a:cs typeface="Open Sans"/>
                <a:sym typeface="Open Sans"/>
              </a:rPr>
              <a:t>In the next 90 days, I will focus on _____ by doing _____ . I will know I am successful by _____. </a:t>
            </a:r>
            <a:endParaRPr b="1" sz="1100">
              <a:solidFill>
                <a:srgbClr val="575757"/>
              </a:solidFill>
              <a:latin typeface="Open Sans"/>
              <a:ea typeface="Open Sans"/>
              <a:cs typeface="Open Sans"/>
              <a:sym typeface="Open Sans"/>
            </a:endParaRPr>
          </a:p>
        </p:txBody>
      </p:sp>
      <p:grpSp>
        <p:nvGrpSpPr>
          <p:cNvPr id="325" name="Google Shape;325;p42"/>
          <p:cNvGrpSpPr/>
          <p:nvPr/>
        </p:nvGrpSpPr>
        <p:grpSpPr>
          <a:xfrm>
            <a:off x="4647325" y="1882050"/>
            <a:ext cx="4122300" cy="2663100"/>
            <a:chOff x="4647325" y="1882050"/>
            <a:chExt cx="4122300" cy="2663100"/>
          </a:xfrm>
        </p:grpSpPr>
        <p:sp>
          <p:nvSpPr>
            <p:cNvPr id="326" name="Google Shape;326;p42"/>
            <p:cNvSpPr/>
            <p:nvPr/>
          </p:nvSpPr>
          <p:spPr>
            <a:xfrm>
              <a:off x="5471800" y="1882050"/>
              <a:ext cx="824400" cy="26631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2"/>
            <p:cNvSpPr/>
            <p:nvPr/>
          </p:nvSpPr>
          <p:spPr>
            <a:xfrm>
              <a:off x="4647336" y="1882050"/>
              <a:ext cx="824400" cy="2663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2"/>
            <p:cNvSpPr/>
            <p:nvPr/>
          </p:nvSpPr>
          <p:spPr>
            <a:xfrm>
              <a:off x="6296270" y="1882050"/>
              <a:ext cx="824400" cy="2663100"/>
            </a:xfrm>
            <a:prstGeom prst="rect">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2"/>
            <p:cNvSpPr/>
            <p:nvPr/>
          </p:nvSpPr>
          <p:spPr>
            <a:xfrm>
              <a:off x="7120755" y="1882050"/>
              <a:ext cx="824400" cy="2663100"/>
            </a:xfrm>
            <a:prstGeom prst="rect">
              <a:avLst/>
            </a:prstGeom>
            <a:solidFill>
              <a:srgbClr val="FDE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2"/>
            <p:cNvSpPr/>
            <p:nvPr/>
          </p:nvSpPr>
          <p:spPr>
            <a:xfrm>
              <a:off x="7945064" y="1882050"/>
              <a:ext cx="824400" cy="2663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2"/>
            <p:cNvSpPr txBox="1"/>
            <p:nvPr/>
          </p:nvSpPr>
          <p:spPr>
            <a:xfrm>
              <a:off x="4647475" y="2854250"/>
              <a:ext cx="824400" cy="3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850">
                  <a:solidFill>
                    <a:schemeClr val="dk1"/>
                  </a:solidFill>
                  <a:latin typeface="Lexend Deca"/>
                  <a:ea typeface="Lexend Deca"/>
                  <a:cs typeface="Lexend Deca"/>
                  <a:sym typeface="Lexend Deca"/>
                </a:rPr>
                <a:t>Specific</a:t>
              </a:r>
              <a:endParaRPr sz="850">
                <a:solidFill>
                  <a:schemeClr val="dk1"/>
                </a:solidFill>
                <a:latin typeface="Lexend Deca"/>
                <a:ea typeface="Lexend Deca"/>
                <a:cs typeface="Lexend Deca"/>
                <a:sym typeface="Lexend Deca"/>
              </a:endParaRPr>
            </a:p>
          </p:txBody>
        </p:sp>
        <p:sp>
          <p:nvSpPr>
            <p:cNvPr id="332" name="Google Shape;332;p42"/>
            <p:cNvSpPr txBox="1"/>
            <p:nvPr/>
          </p:nvSpPr>
          <p:spPr>
            <a:xfrm>
              <a:off x="5471800" y="2854250"/>
              <a:ext cx="824400" cy="3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850">
                  <a:solidFill>
                    <a:schemeClr val="dk1"/>
                  </a:solidFill>
                  <a:latin typeface="Lexend Deca"/>
                  <a:ea typeface="Lexend Deca"/>
                  <a:cs typeface="Lexend Deca"/>
                  <a:sym typeface="Lexend Deca"/>
                </a:rPr>
                <a:t>Measurable</a:t>
              </a:r>
              <a:endParaRPr sz="850">
                <a:solidFill>
                  <a:schemeClr val="dk1"/>
                </a:solidFill>
                <a:latin typeface="Lexend Deca"/>
                <a:ea typeface="Lexend Deca"/>
                <a:cs typeface="Lexend Deca"/>
                <a:sym typeface="Lexend Deca"/>
              </a:endParaRPr>
            </a:p>
          </p:txBody>
        </p:sp>
        <p:sp>
          <p:nvSpPr>
            <p:cNvPr id="333" name="Google Shape;333;p42"/>
            <p:cNvSpPr txBox="1"/>
            <p:nvPr/>
          </p:nvSpPr>
          <p:spPr>
            <a:xfrm>
              <a:off x="6296200" y="2854250"/>
              <a:ext cx="824400" cy="3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850">
                  <a:solidFill>
                    <a:schemeClr val="dk1"/>
                  </a:solidFill>
                  <a:latin typeface="Lexend Deca"/>
                  <a:ea typeface="Lexend Deca"/>
                  <a:cs typeface="Lexend Deca"/>
                  <a:sym typeface="Lexend Deca"/>
                </a:rPr>
                <a:t>Achievable</a:t>
              </a:r>
              <a:endParaRPr sz="850">
                <a:solidFill>
                  <a:schemeClr val="dk1"/>
                </a:solidFill>
                <a:latin typeface="Lexend Deca"/>
                <a:ea typeface="Lexend Deca"/>
                <a:cs typeface="Lexend Deca"/>
                <a:sym typeface="Lexend Deca"/>
              </a:endParaRPr>
            </a:p>
          </p:txBody>
        </p:sp>
        <p:sp>
          <p:nvSpPr>
            <p:cNvPr id="334" name="Google Shape;334;p42"/>
            <p:cNvSpPr txBox="1"/>
            <p:nvPr/>
          </p:nvSpPr>
          <p:spPr>
            <a:xfrm>
              <a:off x="7120525" y="2854250"/>
              <a:ext cx="824400" cy="3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850">
                  <a:solidFill>
                    <a:schemeClr val="dk1"/>
                  </a:solidFill>
                  <a:latin typeface="Lexend Deca"/>
                  <a:ea typeface="Lexend Deca"/>
                  <a:cs typeface="Lexend Deca"/>
                  <a:sym typeface="Lexend Deca"/>
                </a:rPr>
                <a:t>Relevant</a:t>
              </a:r>
              <a:endParaRPr sz="850">
                <a:solidFill>
                  <a:schemeClr val="dk1"/>
                </a:solidFill>
                <a:latin typeface="Lexend Deca"/>
                <a:ea typeface="Lexend Deca"/>
                <a:cs typeface="Lexend Deca"/>
                <a:sym typeface="Lexend Deca"/>
              </a:endParaRPr>
            </a:p>
          </p:txBody>
        </p:sp>
        <p:sp>
          <p:nvSpPr>
            <p:cNvPr id="335" name="Google Shape;335;p42"/>
            <p:cNvSpPr txBox="1"/>
            <p:nvPr/>
          </p:nvSpPr>
          <p:spPr>
            <a:xfrm>
              <a:off x="7945075" y="2854250"/>
              <a:ext cx="824400" cy="3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850">
                  <a:solidFill>
                    <a:schemeClr val="dk1"/>
                  </a:solidFill>
                  <a:latin typeface="Lexend Deca"/>
                  <a:ea typeface="Lexend Deca"/>
                  <a:cs typeface="Lexend Deca"/>
                  <a:sym typeface="Lexend Deca"/>
                </a:rPr>
                <a:t>Time-bound</a:t>
              </a:r>
              <a:endParaRPr sz="850">
                <a:solidFill>
                  <a:schemeClr val="dk1"/>
                </a:solidFill>
                <a:latin typeface="Lexend Deca"/>
                <a:ea typeface="Lexend Deca"/>
                <a:cs typeface="Lexend Deca"/>
                <a:sym typeface="Lexend Deca"/>
              </a:endParaRPr>
            </a:p>
          </p:txBody>
        </p:sp>
        <p:sp>
          <p:nvSpPr>
            <p:cNvPr id="336" name="Google Shape;336;p42"/>
            <p:cNvSpPr txBox="1"/>
            <p:nvPr/>
          </p:nvSpPr>
          <p:spPr>
            <a:xfrm>
              <a:off x="4647325" y="3207700"/>
              <a:ext cx="8244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chemeClr val="dk1"/>
                  </a:solidFill>
                  <a:latin typeface="Open Sans"/>
                  <a:ea typeface="Open Sans"/>
                  <a:cs typeface="Open Sans"/>
                  <a:sym typeface="Open Sans"/>
                </a:rPr>
                <a:t>State what </a:t>
              </a:r>
              <a:br>
                <a:rPr lang="en-GB" sz="600">
                  <a:solidFill>
                    <a:schemeClr val="dk1"/>
                  </a:solidFill>
                  <a:latin typeface="Open Sans"/>
                  <a:ea typeface="Open Sans"/>
                  <a:cs typeface="Open Sans"/>
                  <a:sym typeface="Open Sans"/>
                </a:rPr>
              </a:br>
              <a:r>
                <a:rPr lang="en-GB" sz="600">
                  <a:solidFill>
                    <a:schemeClr val="dk1"/>
                  </a:solidFill>
                  <a:latin typeface="Open Sans"/>
                  <a:ea typeface="Open Sans"/>
                  <a:cs typeface="Open Sans"/>
                  <a:sym typeface="Open Sans"/>
                </a:rPr>
                <a:t>you’ll do</a:t>
              </a:r>
              <a:endParaRPr sz="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600">
                <a:solidFill>
                  <a:schemeClr val="dk1"/>
                </a:solidFill>
                <a:latin typeface="Open Sans"/>
                <a:ea typeface="Open Sans"/>
                <a:cs typeface="Open Sans"/>
                <a:sym typeface="Open Sans"/>
              </a:endParaRPr>
            </a:p>
            <a:p>
              <a:pPr indent="0" lvl="0" marL="0" rtl="0" algn="l">
                <a:spcBef>
                  <a:spcPts val="0"/>
                </a:spcBef>
                <a:spcAft>
                  <a:spcPts val="0"/>
                </a:spcAft>
                <a:buNone/>
              </a:pPr>
              <a:r>
                <a:rPr lang="en-GB" sz="600">
                  <a:solidFill>
                    <a:schemeClr val="dk1"/>
                  </a:solidFill>
                  <a:latin typeface="Open Sans"/>
                  <a:ea typeface="Open Sans"/>
                  <a:cs typeface="Open Sans"/>
                  <a:sym typeface="Open Sans"/>
                </a:rPr>
                <a:t>Use action words</a:t>
              </a:r>
              <a:endParaRPr sz="600">
                <a:solidFill>
                  <a:schemeClr val="dk1"/>
                </a:solidFill>
                <a:latin typeface="Open Sans"/>
                <a:ea typeface="Open Sans"/>
                <a:cs typeface="Open Sans"/>
                <a:sym typeface="Open Sans"/>
              </a:endParaRPr>
            </a:p>
          </p:txBody>
        </p:sp>
        <p:sp>
          <p:nvSpPr>
            <p:cNvPr id="337" name="Google Shape;337;p42"/>
            <p:cNvSpPr txBox="1"/>
            <p:nvPr/>
          </p:nvSpPr>
          <p:spPr>
            <a:xfrm>
              <a:off x="5471800" y="3207700"/>
              <a:ext cx="8244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chemeClr val="dk1"/>
                  </a:solidFill>
                  <a:latin typeface="Open Sans"/>
                  <a:ea typeface="Open Sans"/>
                  <a:cs typeface="Open Sans"/>
                  <a:sym typeface="Open Sans"/>
                </a:rPr>
                <a:t>Provide a way </a:t>
              </a:r>
              <a:br>
                <a:rPr lang="en-GB" sz="600">
                  <a:solidFill>
                    <a:schemeClr val="dk1"/>
                  </a:solidFill>
                  <a:latin typeface="Open Sans"/>
                  <a:ea typeface="Open Sans"/>
                  <a:cs typeface="Open Sans"/>
                  <a:sym typeface="Open Sans"/>
                </a:rPr>
              </a:br>
              <a:r>
                <a:rPr lang="en-GB" sz="600">
                  <a:solidFill>
                    <a:schemeClr val="dk1"/>
                  </a:solidFill>
                  <a:latin typeface="Open Sans"/>
                  <a:ea typeface="Open Sans"/>
                  <a:cs typeface="Open Sans"/>
                  <a:sym typeface="Open Sans"/>
                </a:rPr>
                <a:t>to evaluate</a:t>
              </a:r>
              <a:endParaRPr sz="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600">
                <a:solidFill>
                  <a:schemeClr val="dk1"/>
                </a:solidFill>
                <a:latin typeface="Open Sans"/>
                <a:ea typeface="Open Sans"/>
                <a:cs typeface="Open Sans"/>
                <a:sym typeface="Open Sans"/>
              </a:endParaRPr>
            </a:p>
            <a:p>
              <a:pPr indent="0" lvl="0" marL="0" rtl="0" algn="l">
                <a:spcBef>
                  <a:spcPts val="0"/>
                </a:spcBef>
                <a:spcAft>
                  <a:spcPts val="0"/>
                </a:spcAft>
                <a:buNone/>
              </a:pPr>
              <a:r>
                <a:rPr lang="en-GB" sz="600">
                  <a:solidFill>
                    <a:schemeClr val="dk1"/>
                  </a:solidFill>
                  <a:latin typeface="Open Sans"/>
                  <a:ea typeface="Open Sans"/>
                  <a:cs typeface="Open Sans"/>
                  <a:sym typeface="Open Sans"/>
                </a:rPr>
                <a:t>Use metrics or data targets</a:t>
              </a:r>
              <a:endParaRPr sz="600">
                <a:solidFill>
                  <a:schemeClr val="dk1"/>
                </a:solidFill>
                <a:latin typeface="Open Sans"/>
                <a:ea typeface="Open Sans"/>
                <a:cs typeface="Open Sans"/>
                <a:sym typeface="Open Sans"/>
              </a:endParaRPr>
            </a:p>
          </p:txBody>
        </p:sp>
        <p:sp>
          <p:nvSpPr>
            <p:cNvPr id="338" name="Google Shape;338;p42"/>
            <p:cNvSpPr txBox="1"/>
            <p:nvPr/>
          </p:nvSpPr>
          <p:spPr>
            <a:xfrm>
              <a:off x="6296200" y="3207700"/>
              <a:ext cx="8244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chemeClr val="dk1"/>
                  </a:solidFill>
                  <a:latin typeface="Open Sans"/>
                  <a:ea typeface="Open Sans"/>
                  <a:cs typeface="Open Sans"/>
                  <a:sym typeface="Open Sans"/>
                </a:rPr>
                <a:t>Within your scope</a:t>
              </a:r>
              <a:endParaRPr sz="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600">
                <a:solidFill>
                  <a:schemeClr val="dk1"/>
                </a:solidFill>
                <a:latin typeface="Open Sans"/>
                <a:ea typeface="Open Sans"/>
                <a:cs typeface="Open Sans"/>
                <a:sym typeface="Open Sans"/>
              </a:endParaRPr>
            </a:p>
            <a:p>
              <a:pPr indent="0" lvl="0" marL="0" rtl="0" algn="l">
                <a:spcBef>
                  <a:spcPts val="0"/>
                </a:spcBef>
                <a:spcAft>
                  <a:spcPts val="0"/>
                </a:spcAft>
                <a:buNone/>
              </a:pPr>
              <a:r>
                <a:rPr lang="en-GB" sz="600">
                  <a:solidFill>
                    <a:schemeClr val="dk1"/>
                  </a:solidFill>
                  <a:latin typeface="Open Sans"/>
                  <a:ea typeface="Open Sans"/>
                  <a:cs typeface="Open Sans"/>
                  <a:sym typeface="Open Sans"/>
                </a:rPr>
                <a:t>Possible to accomplish, attainable</a:t>
              </a:r>
              <a:endParaRPr sz="600">
                <a:solidFill>
                  <a:schemeClr val="dk1"/>
                </a:solidFill>
                <a:latin typeface="Open Sans"/>
                <a:ea typeface="Open Sans"/>
                <a:cs typeface="Open Sans"/>
                <a:sym typeface="Open Sans"/>
              </a:endParaRPr>
            </a:p>
          </p:txBody>
        </p:sp>
        <p:sp>
          <p:nvSpPr>
            <p:cNvPr id="339" name="Google Shape;339;p42"/>
            <p:cNvSpPr txBox="1"/>
            <p:nvPr/>
          </p:nvSpPr>
          <p:spPr>
            <a:xfrm>
              <a:off x="7120525" y="3207700"/>
              <a:ext cx="824400" cy="9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chemeClr val="dk1"/>
                  </a:solidFill>
                  <a:latin typeface="Open Sans"/>
                  <a:ea typeface="Open Sans"/>
                  <a:cs typeface="Open Sans"/>
                  <a:sym typeface="Open Sans"/>
                </a:rPr>
                <a:t>Makes sense within your job function</a:t>
              </a:r>
              <a:endParaRPr sz="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600">
                <a:solidFill>
                  <a:schemeClr val="dk1"/>
                </a:solidFill>
                <a:latin typeface="Open Sans"/>
                <a:ea typeface="Open Sans"/>
                <a:cs typeface="Open Sans"/>
                <a:sym typeface="Open Sans"/>
              </a:endParaRPr>
            </a:p>
            <a:p>
              <a:pPr indent="0" lvl="0" marL="0" rtl="0" algn="l">
                <a:spcBef>
                  <a:spcPts val="0"/>
                </a:spcBef>
                <a:spcAft>
                  <a:spcPts val="0"/>
                </a:spcAft>
                <a:buNone/>
              </a:pPr>
              <a:r>
                <a:rPr lang="en-GB" sz="600">
                  <a:solidFill>
                    <a:schemeClr val="dk1"/>
                  </a:solidFill>
                  <a:latin typeface="Open Sans"/>
                  <a:ea typeface="Open Sans"/>
                  <a:cs typeface="Open Sans"/>
                  <a:sym typeface="Open Sans"/>
                </a:rPr>
                <a:t>Improves the business in </a:t>
              </a:r>
              <a:br>
                <a:rPr lang="en-GB" sz="600">
                  <a:solidFill>
                    <a:schemeClr val="dk1"/>
                  </a:solidFill>
                  <a:latin typeface="Open Sans"/>
                  <a:ea typeface="Open Sans"/>
                  <a:cs typeface="Open Sans"/>
                  <a:sym typeface="Open Sans"/>
                </a:rPr>
              </a:br>
              <a:r>
                <a:rPr lang="en-GB" sz="600">
                  <a:solidFill>
                    <a:schemeClr val="dk1"/>
                  </a:solidFill>
                  <a:latin typeface="Open Sans"/>
                  <a:ea typeface="Open Sans"/>
                  <a:cs typeface="Open Sans"/>
                  <a:sym typeface="Open Sans"/>
                </a:rPr>
                <a:t>some way</a:t>
              </a:r>
              <a:endParaRPr sz="600">
                <a:solidFill>
                  <a:schemeClr val="dk1"/>
                </a:solidFill>
                <a:latin typeface="Open Sans"/>
                <a:ea typeface="Open Sans"/>
                <a:cs typeface="Open Sans"/>
                <a:sym typeface="Open Sans"/>
              </a:endParaRPr>
            </a:p>
          </p:txBody>
        </p:sp>
        <p:sp>
          <p:nvSpPr>
            <p:cNvPr id="340" name="Google Shape;340;p42"/>
            <p:cNvSpPr txBox="1"/>
            <p:nvPr/>
          </p:nvSpPr>
          <p:spPr>
            <a:xfrm>
              <a:off x="7945225" y="3207700"/>
              <a:ext cx="8244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chemeClr val="dk1"/>
                  </a:solidFill>
                  <a:latin typeface="Open Sans"/>
                  <a:ea typeface="Open Sans"/>
                  <a:cs typeface="Open Sans"/>
                  <a:sym typeface="Open Sans"/>
                </a:rPr>
                <a:t>State when </a:t>
              </a:r>
              <a:br>
                <a:rPr lang="en-GB" sz="600">
                  <a:solidFill>
                    <a:schemeClr val="dk1"/>
                  </a:solidFill>
                  <a:latin typeface="Open Sans"/>
                  <a:ea typeface="Open Sans"/>
                  <a:cs typeface="Open Sans"/>
                  <a:sym typeface="Open Sans"/>
                </a:rPr>
              </a:br>
              <a:r>
                <a:rPr lang="en-GB" sz="600">
                  <a:solidFill>
                    <a:schemeClr val="dk1"/>
                  </a:solidFill>
                  <a:latin typeface="Open Sans"/>
                  <a:ea typeface="Open Sans"/>
                  <a:cs typeface="Open Sans"/>
                  <a:sym typeface="Open Sans"/>
                </a:rPr>
                <a:t>you’ll get it done</a:t>
              </a:r>
              <a:endParaRPr sz="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600">
                <a:solidFill>
                  <a:schemeClr val="dk1"/>
                </a:solidFill>
                <a:latin typeface="Open Sans"/>
                <a:ea typeface="Open Sans"/>
                <a:cs typeface="Open Sans"/>
                <a:sym typeface="Open Sans"/>
              </a:endParaRPr>
            </a:p>
            <a:p>
              <a:pPr indent="0" lvl="0" marL="0" rtl="0" algn="l">
                <a:spcBef>
                  <a:spcPts val="0"/>
                </a:spcBef>
                <a:spcAft>
                  <a:spcPts val="0"/>
                </a:spcAft>
                <a:buNone/>
              </a:pPr>
              <a:r>
                <a:rPr lang="en-GB" sz="600">
                  <a:solidFill>
                    <a:schemeClr val="dk1"/>
                  </a:solidFill>
                  <a:latin typeface="Open Sans"/>
                  <a:ea typeface="Open Sans"/>
                  <a:cs typeface="Open Sans"/>
                  <a:sym typeface="Open Sans"/>
                </a:rPr>
                <a:t>Be specific on date or timeframe</a:t>
              </a:r>
              <a:endParaRPr sz="600">
                <a:solidFill>
                  <a:schemeClr val="dk1"/>
                </a:solidFill>
                <a:latin typeface="Open Sans"/>
                <a:ea typeface="Open Sans"/>
                <a:cs typeface="Open Sans"/>
                <a:sym typeface="Open Sans"/>
              </a:endParaRPr>
            </a:p>
          </p:txBody>
        </p:sp>
        <p:sp>
          <p:nvSpPr>
            <p:cNvPr id="341" name="Google Shape;341;p42"/>
            <p:cNvSpPr txBox="1"/>
            <p:nvPr/>
          </p:nvSpPr>
          <p:spPr>
            <a:xfrm>
              <a:off x="4647475" y="2275550"/>
              <a:ext cx="824400" cy="7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550">
                  <a:solidFill>
                    <a:schemeClr val="dk1"/>
                  </a:solidFill>
                  <a:latin typeface="Lexend Deca"/>
                  <a:ea typeface="Lexend Deca"/>
                  <a:cs typeface="Lexend Deca"/>
                  <a:sym typeface="Lexend Deca"/>
                </a:rPr>
                <a:t>S</a:t>
              </a:r>
              <a:endParaRPr sz="3550">
                <a:solidFill>
                  <a:schemeClr val="dk1"/>
                </a:solidFill>
                <a:latin typeface="Lexend Deca"/>
                <a:ea typeface="Lexend Deca"/>
                <a:cs typeface="Lexend Deca"/>
                <a:sym typeface="Lexend Deca"/>
              </a:endParaRPr>
            </a:p>
          </p:txBody>
        </p:sp>
        <p:sp>
          <p:nvSpPr>
            <p:cNvPr id="342" name="Google Shape;342;p42"/>
            <p:cNvSpPr txBox="1"/>
            <p:nvPr/>
          </p:nvSpPr>
          <p:spPr>
            <a:xfrm>
              <a:off x="5471800" y="2275550"/>
              <a:ext cx="824400" cy="7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550">
                  <a:solidFill>
                    <a:schemeClr val="dk1"/>
                  </a:solidFill>
                  <a:latin typeface="Lexend Deca"/>
                  <a:ea typeface="Lexend Deca"/>
                  <a:cs typeface="Lexend Deca"/>
                  <a:sym typeface="Lexend Deca"/>
                </a:rPr>
                <a:t>M</a:t>
              </a:r>
              <a:endParaRPr sz="3550">
                <a:solidFill>
                  <a:schemeClr val="dk1"/>
                </a:solidFill>
                <a:latin typeface="Lexend Deca"/>
                <a:ea typeface="Lexend Deca"/>
                <a:cs typeface="Lexend Deca"/>
                <a:sym typeface="Lexend Deca"/>
              </a:endParaRPr>
            </a:p>
          </p:txBody>
        </p:sp>
        <p:sp>
          <p:nvSpPr>
            <p:cNvPr id="343" name="Google Shape;343;p42"/>
            <p:cNvSpPr txBox="1"/>
            <p:nvPr/>
          </p:nvSpPr>
          <p:spPr>
            <a:xfrm>
              <a:off x="6296200" y="2275550"/>
              <a:ext cx="824400" cy="7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550">
                  <a:solidFill>
                    <a:schemeClr val="dk1"/>
                  </a:solidFill>
                  <a:latin typeface="Lexend Deca"/>
                  <a:ea typeface="Lexend Deca"/>
                  <a:cs typeface="Lexend Deca"/>
                  <a:sym typeface="Lexend Deca"/>
                </a:rPr>
                <a:t>A</a:t>
              </a:r>
              <a:endParaRPr sz="3550">
                <a:solidFill>
                  <a:schemeClr val="dk1"/>
                </a:solidFill>
                <a:latin typeface="Lexend Deca"/>
                <a:ea typeface="Lexend Deca"/>
                <a:cs typeface="Lexend Deca"/>
                <a:sym typeface="Lexend Deca"/>
              </a:endParaRPr>
            </a:p>
          </p:txBody>
        </p:sp>
        <p:sp>
          <p:nvSpPr>
            <p:cNvPr id="344" name="Google Shape;344;p42"/>
            <p:cNvSpPr txBox="1"/>
            <p:nvPr/>
          </p:nvSpPr>
          <p:spPr>
            <a:xfrm>
              <a:off x="7120525" y="2275550"/>
              <a:ext cx="824400" cy="7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550">
                  <a:solidFill>
                    <a:schemeClr val="dk1"/>
                  </a:solidFill>
                  <a:latin typeface="Lexend Deca"/>
                  <a:ea typeface="Lexend Deca"/>
                  <a:cs typeface="Lexend Deca"/>
                  <a:sym typeface="Lexend Deca"/>
                </a:rPr>
                <a:t>R</a:t>
              </a:r>
              <a:endParaRPr sz="3550">
                <a:solidFill>
                  <a:schemeClr val="dk1"/>
                </a:solidFill>
                <a:latin typeface="Lexend Deca"/>
                <a:ea typeface="Lexend Deca"/>
                <a:cs typeface="Lexend Deca"/>
                <a:sym typeface="Lexend Deca"/>
              </a:endParaRPr>
            </a:p>
          </p:txBody>
        </p:sp>
        <p:sp>
          <p:nvSpPr>
            <p:cNvPr id="345" name="Google Shape;345;p42"/>
            <p:cNvSpPr txBox="1"/>
            <p:nvPr/>
          </p:nvSpPr>
          <p:spPr>
            <a:xfrm>
              <a:off x="7945075" y="2275550"/>
              <a:ext cx="824400" cy="7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550">
                  <a:solidFill>
                    <a:schemeClr val="dk1"/>
                  </a:solidFill>
                  <a:latin typeface="Lexend Deca"/>
                  <a:ea typeface="Lexend Deca"/>
                  <a:cs typeface="Lexend Deca"/>
                  <a:sym typeface="Lexend Deca"/>
                </a:rPr>
                <a:t>T</a:t>
              </a:r>
              <a:endParaRPr sz="3550">
                <a:solidFill>
                  <a:schemeClr val="dk1"/>
                </a:solidFill>
                <a:latin typeface="Lexend Deca"/>
                <a:ea typeface="Lexend Deca"/>
                <a:cs typeface="Lexend Deca"/>
                <a:sym typeface="Lexend Deca"/>
              </a:endParaRPr>
            </a:p>
          </p:txBody>
        </p:sp>
      </p:grpSp>
      <p:grpSp>
        <p:nvGrpSpPr>
          <p:cNvPr id="346" name="Google Shape;346;p42"/>
          <p:cNvGrpSpPr/>
          <p:nvPr/>
        </p:nvGrpSpPr>
        <p:grpSpPr>
          <a:xfrm>
            <a:off x="762800" y="641650"/>
            <a:ext cx="1623600" cy="431700"/>
            <a:chOff x="762800" y="641650"/>
            <a:chExt cx="1623600" cy="431700"/>
          </a:xfrm>
        </p:grpSpPr>
        <p:sp>
          <p:nvSpPr>
            <p:cNvPr id="347" name="Google Shape;347;p42"/>
            <p:cNvSpPr/>
            <p:nvPr/>
          </p:nvSpPr>
          <p:spPr>
            <a:xfrm>
              <a:off x="762800" y="641650"/>
              <a:ext cx="1623600" cy="431700"/>
            </a:xfrm>
            <a:prstGeom prst="roundRect">
              <a:avLst>
                <a:gd fmla="val 50000" name="adj"/>
              </a:avLst>
            </a:prstGeom>
            <a:solidFill>
              <a:srgbClr val="FFF0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2"/>
            <p:cNvSpPr txBox="1"/>
            <p:nvPr/>
          </p:nvSpPr>
          <p:spPr>
            <a:xfrm>
              <a:off x="968648" y="734350"/>
              <a:ext cx="9900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GB" sz="1600">
                  <a:solidFill>
                    <a:srgbClr val="003C46"/>
                  </a:solidFill>
                  <a:latin typeface="Lexend Deca"/>
                  <a:ea typeface="Lexend Deca"/>
                  <a:cs typeface="Lexend Deca"/>
                  <a:sym typeface="Lexend Deca"/>
                </a:rPr>
                <a:t>Pop quiz!</a:t>
              </a:r>
              <a:endParaRPr sz="1600">
                <a:solidFill>
                  <a:srgbClr val="003C46"/>
                </a:solidFill>
              </a:endParaRPr>
            </a:p>
          </p:txBody>
        </p:sp>
        <p:pic>
          <p:nvPicPr>
            <p:cNvPr id="349" name="Google Shape;349;p42"/>
            <p:cNvPicPr preferRelativeResize="0"/>
            <p:nvPr/>
          </p:nvPicPr>
          <p:blipFill>
            <a:blip r:embed="rId3">
              <a:alphaModFix/>
            </a:blip>
            <a:stretch>
              <a:fillRect/>
            </a:stretch>
          </p:blipFill>
          <p:spPr>
            <a:xfrm>
              <a:off x="1958650" y="733538"/>
              <a:ext cx="247924" cy="247924"/>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3"/>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Closing </a:t>
            </a:r>
            <a:r>
              <a:rPr lang="en-GB">
                <a:solidFill>
                  <a:schemeClr val="lt2"/>
                </a:solidFill>
              </a:rPr>
              <a:t>discussion</a:t>
            </a:r>
            <a:r>
              <a:rPr lang="en-GB">
                <a:solidFill>
                  <a:schemeClr val="lt2"/>
                </a:solidFill>
              </a:rPr>
              <a:t>:</a:t>
            </a:r>
            <a:endParaRPr>
              <a:solidFill>
                <a:schemeClr val="lt2"/>
              </a:solidFill>
            </a:endParaRPr>
          </a:p>
          <a:p>
            <a:pPr indent="0" lvl="0" marL="0" rtl="0" algn="l">
              <a:spcBef>
                <a:spcPts val="0"/>
              </a:spcBef>
              <a:spcAft>
                <a:spcPts val="0"/>
              </a:spcAft>
              <a:buNone/>
            </a:pPr>
            <a:r>
              <a:rPr lang="en-GB">
                <a:solidFill>
                  <a:schemeClr val="lt2"/>
                </a:solidFill>
              </a:rPr>
              <a:t>Best case scenario</a:t>
            </a:r>
            <a:endParaRPr>
              <a:solidFill>
                <a:schemeClr val="lt2"/>
              </a:solidFill>
            </a:endParaRPr>
          </a:p>
        </p:txBody>
      </p:sp>
      <p:sp>
        <p:nvSpPr>
          <p:cNvPr id="355" name="Google Shape;355;p43"/>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150"/>
              <a:t>Assuming time is not an issue, what would the feedback cycle of an assignment with Feedback Studio ideally look like in the classroom/institution? </a:t>
            </a:r>
            <a:endParaRPr sz="1150"/>
          </a:p>
          <a:p>
            <a:pPr indent="0" lvl="0" marL="0" rtl="0" algn="l">
              <a:spcBef>
                <a:spcPts val="1600"/>
              </a:spcBef>
              <a:spcAft>
                <a:spcPts val="0"/>
              </a:spcAft>
              <a:buNone/>
            </a:pPr>
            <a:r>
              <a:rPr lang="en-GB" sz="1150"/>
              <a:t>Consider all the resources available and the best practices presented. Now think in practical terms about what needs to be put into place that could make that happen.</a:t>
            </a:r>
            <a:endParaRPr sz="1150"/>
          </a:p>
          <a:p>
            <a:pPr indent="0" lvl="0" marL="0" rtl="0" algn="l">
              <a:spcBef>
                <a:spcPts val="1600"/>
              </a:spcBef>
              <a:spcAft>
                <a:spcPts val="0"/>
              </a:spcAft>
              <a:buNone/>
            </a:pPr>
            <a:r>
              <a:rPr lang="en-GB" sz="1150"/>
              <a:t>Create a plan that will combine instructional best practices with usage of Feedback Studio: </a:t>
            </a:r>
            <a:endParaRPr sz="1150"/>
          </a:p>
          <a:p>
            <a:pPr indent="-301625" lvl="0" marL="457200" rtl="0" algn="l">
              <a:spcBef>
                <a:spcPts val="1600"/>
              </a:spcBef>
              <a:spcAft>
                <a:spcPts val="0"/>
              </a:spcAft>
              <a:buSzPts val="1150"/>
              <a:buChar char="●"/>
            </a:pPr>
            <a:r>
              <a:rPr lang="en-GB" sz="1150"/>
              <a:t>Will multiple aspects of Feedback Studio be implemented all at once or will a tiered approach be used? What kind of timeline seems reasonable and able to be put into practice?</a:t>
            </a:r>
            <a:endParaRPr sz="1150"/>
          </a:p>
          <a:p>
            <a:pPr indent="-301625" lvl="0" marL="457200" rtl="0" algn="l">
              <a:spcBef>
                <a:spcPts val="0"/>
              </a:spcBef>
              <a:spcAft>
                <a:spcPts val="0"/>
              </a:spcAft>
              <a:buSzPts val="1150"/>
              <a:buChar char="●"/>
            </a:pPr>
            <a:r>
              <a:rPr lang="en-GB" sz="1150"/>
              <a:t>Consider how to implement Feedback Studio usage with students. What prep work needs to be done before using it to best advantage and maximum impact?</a:t>
            </a:r>
            <a:endParaRPr sz="1150"/>
          </a:p>
          <a:p>
            <a:pPr indent="-301625" lvl="0" marL="457200" rtl="0" algn="l">
              <a:spcBef>
                <a:spcPts val="0"/>
              </a:spcBef>
              <a:spcAft>
                <a:spcPts val="0"/>
              </a:spcAft>
              <a:buSzPts val="1150"/>
              <a:buChar char="●"/>
            </a:pPr>
            <a:r>
              <a:rPr lang="en-GB" sz="1150"/>
              <a:t>How will you monitor and evaluate the implementation of the plan?</a:t>
            </a:r>
            <a:endParaRPr sz="115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55" name="Shape 155"/>
        <p:cNvGrpSpPr/>
        <p:nvPr/>
      </p:nvGrpSpPr>
      <p:grpSpPr>
        <a:xfrm>
          <a:off x="0" y="0"/>
          <a:ext cx="0" cy="0"/>
          <a:chOff x="0" y="0"/>
          <a:chExt cx="0" cy="0"/>
        </a:xfrm>
      </p:grpSpPr>
      <p:sp>
        <p:nvSpPr>
          <p:cNvPr id="156" name="Google Shape;156;p26"/>
          <p:cNvSpPr txBox="1"/>
          <p:nvPr/>
        </p:nvSpPr>
        <p:spPr>
          <a:xfrm>
            <a:off x="390975" y="615100"/>
            <a:ext cx="8112300" cy="65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500"/>
              <a:t>Facilitators: How to use this series of presentations</a:t>
            </a:r>
            <a:r>
              <a:rPr lang="en-GB" sz="2600"/>
              <a:t> </a:t>
            </a:r>
            <a:endParaRPr sz="2600"/>
          </a:p>
          <a:p>
            <a:pPr indent="0" lvl="0" marL="0" rtl="0" algn="l">
              <a:lnSpc>
                <a:spcPct val="115000"/>
              </a:lnSpc>
              <a:spcBef>
                <a:spcPts val="300"/>
              </a:spcBef>
              <a:spcAft>
                <a:spcPts val="0"/>
              </a:spcAft>
              <a:buNone/>
            </a:pPr>
            <a:r>
              <a:t/>
            </a:r>
            <a:endParaRPr sz="2200">
              <a:solidFill>
                <a:srgbClr val="666666"/>
              </a:solidFill>
              <a:latin typeface="Lexend Deca"/>
              <a:ea typeface="Lexend Deca"/>
              <a:cs typeface="Lexend Deca"/>
              <a:sym typeface="Lexend Deca"/>
            </a:endParaRPr>
          </a:p>
        </p:txBody>
      </p:sp>
      <p:grpSp>
        <p:nvGrpSpPr>
          <p:cNvPr id="157" name="Google Shape;157;p26"/>
          <p:cNvGrpSpPr/>
          <p:nvPr/>
        </p:nvGrpSpPr>
        <p:grpSpPr>
          <a:xfrm>
            <a:off x="6327487" y="165875"/>
            <a:ext cx="2816525" cy="557100"/>
            <a:chOff x="6327350" y="242125"/>
            <a:chExt cx="2816525" cy="557100"/>
          </a:xfrm>
        </p:grpSpPr>
        <p:sp>
          <p:nvSpPr>
            <p:cNvPr id="158" name="Google Shape;158;p26"/>
            <p:cNvSpPr/>
            <p:nvPr/>
          </p:nvSpPr>
          <p:spPr>
            <a:xfrm>
              <a:off x="6327350" y="242125"/>
              <a:ext cx="2623800" cy="557100"/>
            </a:xfrm>
            <a:prstGeom prst="roundRect">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6"/>
            <p:cNvSpPr/>
            <p:nvPr/>
          </p:nvSpPr>
          <p:spPr>
            <a:xfrm>
              <a:off x="7449175" y="242125"/>
              <a:ext cx="1694700" cy="557100"/>
            </a:xfrm>
            <a:prstGeom prst="roundRect">
              <a:avLst>
                <a:gd fmla="val 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 name="Google Shape;160;p26"/>
          <p:cNvSpPr txBox="1"/>
          <p:nvPr/>
        </p:nvSpPr>
        <p:spPr>
          <a:xfrm>
            <a:off x="6756073" y="198288"/>
            <a:ext cx="2312100" cy="49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97FF00"/>
                </a:solidFill>
                <a:latin typeface="Lexend Deca"/>
                <a:ea typeface="Lexend Deca"/>
                <a:cs typeface="Lexend Deca"/>
                <a:sym typeface="Lexend Deca"/>
              </a:rPr>
              <a:t>Guidance</a:t>
            </a:r>
            <a:endParaRPr b="1" sz="1800">
              <a:solidFill>
                <a:srgbClr val="97FF00"/>
              </a:solidFill>
              <a:latin typeface="Lexend Deca"/>
              <a:ea typeface="Lexend Deca"/>
              <a:cs typeface="Lexend Deca"/>
              <a:sym typeface="Lexend Deca"/>
            </a:endParaRPr>
          </a:p>
        </p:txBody>
      </p:sp>
      <p:pic>
        <p:nvPicPr>
          <p:cNvPr id="161" name="Google Shape;161;p26"/>
          <p:cNvPicPr preferRelativeResize="0"/>
          <p:nvPr/>
        </p:nvPicPr>
        <p:blipFill>
          <a:blip r:embed="rId3">
            <a:alphaModFix/>
          </a:blip>
          <a:stretch>
            <a:fillRect/>
          </a:stretch>
        </p:blipFill>
        <p:spPr>
          <a:xfrm>
            <a:off x="6449675" y="291447"/>
            <a:ext cx="306407" cy="305970"/>
          </a:xfrm>
          <a:prstGeom prst="rect">
            <a:avLst/>
          </a:prstGeom>
          <a:noFill/>
          <a:ln>
            <a:noFill/>
          </a:ln>
        </p:spPr>
      </p:pic>
      <p:sp>
        <p:nvSpPr>
          <p:cNvPr id="162" name="Google Shape;162;p26"/>
          <p:cNvSpPr txBox="1"/>
          <p:nvPr/>
        </p:nvSpPr>
        <p:spPr>
          <a:xfrm>
            <a:off x="390975" y="1225275"/>
            <a:ext cx="7861200" cy="36069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666666"/>
              </a:buClr>
              <a:buSzPts val="1200"/>
              <a:buFont typeface="Open Sans"/>
              <a:buAutoNum type="arabicPeriod"/>
            </a:pPr>
            <a:r>
              <a:rPr lang="en-GB" sz="1200">
                <a:latin typeface="Open Sans"/>
                <a:ea typeface="Open Sans"/>
                <a:cs typeface="Open Sans"/>
                <a:sym typeface="Open Sans"/>
              </a:rPr>
              <a:t>The resources in this slide presentation are intended for the use of facilitators within institutions to use with other educators to provide guidance for best instructional practices in using Feedback Studio. </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200">
              <a:latin typeface="Open Sans"/>
              <a:ea typeface="Open Sans"/>
              <a:cs typeface="Open Sans"/>
              <a:sym typeface="Open Sans"/>
            </a:endParaRPr>
          </a:p>
          <a:p>
            <a:pPr indent="-304800" lvl="0" marL="457200" rtl="0" algn="l">
              <a:lnSpc>
                <a:spcPct val="115000"/>
              </a:lnSpc>
              <a:spcBef>
                <a:spcPts val="0"/>
              </a:spcBef>
              <a:spcAft>
                <a:spcPts val="0"/>
              </a:spcAft>
              <a:buClr>
                <a:srgbClr val="666666"/>
              </a:buClr>
              <a:buSzPts val="1200"/>
              <a:buFont typeface="Open Sans"/>
              <a:buAutoNum type="arabicPeriod"/>
            </a:pPr>
            <a:r>
              <a:rPr lang="en-GB" sz="1200">
                <a:latin typeface="Open Sans"/>
                <a:ea typeface="Open Sans"/>
                <a:cs typeface="Open Sans"/>
                <a:sym typeface="Open Sans"/>
              </a:rPr>
              <a:t>Please note that these resources are to be presented </a:t>
            </a:r>
            <a:r>
              <a:rPr i="1" lang="en-GB" sz="1200">
                <a:latin typeface="Open Sans"/>
                <a:ea typeface="Open Sans"/>
                <a:cs typeface="Open Sans"/>
                <a:sym typeface="Open Sans"/>
              </a:rPr>
              <a:t>after</a:t>
            </a:r>
            <a:r>
              <a:rPr lang="en-GB" sz="1200">
                <a:latin typeface="Open Sans"/>
                <a:ea typeface="Open Sans"/>
                <a:cs typeface="Open Sans"/>
                <a:sym typeface="Open Sans"/>
              </a:rPr>
              <a:t> an introductory product feature training. The focus is on instructional best practices, not “how to” </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rPr lang="en-GB" sz="1200">
                <a:latin typeface="Open Sans"/>
                <a:ea typeface="Open Sans"/>
                <a:cs typeface="Open Sans"/>
                <a:sym typeface="Open Sans"/>
              </a:rPr>
              <a:t>or “set up” activities.</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200">
              <a:latin typeface="Open Sans"/>
              <a:ea typeface="Open Sans"/>
              <a:cs typeface="Open Sans"/>
              <a:sym typeface="Open Sans"/>
            </a:endParaRPr>
          </a:p>
          <a:p>
            <a:pPr indent="-304800" lvl="0" marL="457200" rtl="0" algn="l">
              <a:lnSpc>
                <a:spcPct val="115000"/>
              </a:lnSpc>
              <a:spcBef>
                <a:spcPts val="0"/>
              </a:spcBef>
              <a:spcAft>
                <a:spcPts val="0"/>
              </a:spcAft>
              <a:buClr>
                <a:srgbClr val="666666"/>
              </a:buClr>
              <a:buSzPts val="1200"/>
              <a:buFont typeface="Open Sans"/>
              <a:buAutoNum type="arabicPeriod"/>
            </a:pPr>
            <a:r>
              <a:rPr lang="en-GB" sz="1200">
                <a:latin typeface="Open Sans"/>
                <a:ea typeface="Open Sans"/>
                <a:cs typeface="Open Sans"/>
                <a:sym typeface="Open Sans"/>
              </a:rPr>
              <a:t>Each resource is appropriate for educators in both secondary and </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rPr lang="en-GB" sz="1200">
                <a:latin typeface="Open Sans"/>
                <a:ea typeface="Open Sans"/>
                <a:cs typeface="Open Sans"/>
                <a:sym typeface="Open Sans"/>
              </a:rPr>
              <a:t>higher education settings, and each can and should be adapted to </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rPr lang="en-GB" sz="1200">
                <a:latin typeface="Open Sans"/>
                <a:ea typeface="Open Sans"/>
                <a:cs typeface="Open Sans"/>
                <a:sym typeface="Open Sans"/>
              </a:rPr>
              <a:t>meet the needs of educators with varying levels of experience with </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rPr lang="en-GB" sz="1200">
                <a:latin typeface="Open Sans"/>
                <a:ea typeface="Open Sans"/>
                <a:cs typeface="Open Sans"/>
                <a:sym typeface="Open Sans"/>
              </a:rPr>
              <a:t>Feedback Studio.</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rPr lang="en-GB" sz="1200">
                <a:latin typeface="Open Sans"/>
                <a:ea typeface="Open Sans"/>
                <a:cs typeface="Open Sans"/>
                <a:sym typeface="Open Sans"/>
              </a:rPr>
              <a:t> </a:t>
            </a:r>
            <a:endParaRPr sz="1200">
              <a:latin typeface="Open Sans"/>
              <a:ea typeface="Open Sans"/>
              <a:cs typeface="Open Sans"/>
              <a:sym typeface="Open Sans"/>
            </a:endParaRPr>
          </a:p>
          <a:p>
            <a:pPr indent="-304800" lvl="0" marL="457200" rtl="0" algn="l">
              <a:lnSpc>
                <a:spcPct val="115000"/>
              </a:lnSpc>
              <a:spcBef>
                <a:spcPts val="0"/>
              </a:spcBef>
              <a:spcAft>
                <a:spcPts val="0"/>
              </a:spcAft>
              <a:buClr>
                <a:srgbClr val="666666"/>
              </a:buClr>
              <a:buSzPts val="1200"/>
              <a:buFont typeface="Open Sans"/>
              <a:buAutoNum type="arabicPeriod"/>
            </a:pPr>
            <a:r>
              <a:rPr lang="en-GB" sz="1200">
                <a:latin typeface="Open Sans"/>
                <a:ea typeface="Open Sans"/>
                <a:cs typeface="Open Sans"/>
                <a:sym typeface="Open Sans"/>
              </a:rPr>
              <a:t>Each presentation can be utilized as a standalone asset or used </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rPr lang="en-GB" sz="1200">
                <a:latin typeface="Open Sans"/>
                <a:ea typeface="Open Sans"/>
                <a:cs typeface="Open Sans"/>
                <a:sym typeface="Open Sans"/>
              </a:rPr>
              <a:t>together, depending on the needs of educators within the </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rPr lang="en-GB" sz="1200">
                <a:latin typeface="Open Sans"/>
                <a:ea typeface="Open Sans"/>
                <a:cs typeface="Open Sans"/>
                <a:sym typeface="Open Sans"/>
              </a:rPr>
              <a:t>institution/district.</a:t>
            </a:r>
            <a:r>
              <a:rPr lang="en-GB">
                <a:latin typeface="Open Sans"/>
                <a:ea typeface="Open Sans"/>
                <a:cs typeface="Open Sans"/>
                <a:sym typeface="Open Sans"/>
              </a:rPr>
              <a:t>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1600"/>
              </a:spcBef>
              <a:spcAft>
                <a:spcPts val="0"/>
              </a:spcAft>
              <a:buNone/>
            </a:pPr>
            <a:br>
              <a:rPr lang="en-GB">
                <a:solidFill>
                  <a:srgbClr val="666666"/>
                </a:solidFill>
                <a:latin typeface="Open Sans"/>
                <a:ea typeface="Open Sans"/>
                <a:cs typeface="Open Sans"/>
                <a:sym typeface="Open Sans"/>
              </a:rPr>
            </a:br>
            <a:r>
              <a:rPr lang="en-GB">
                <a:solidFill>
                  <a:srgbClr val="666666"/>
                </a:solidFill>
                <a:latin typeface="Open Sans"/>
                <a:ea typeface="Open Sans"/>
                <a:cs typeface="Open Sans"/>
                <a:sym typeface="Open Sans"/>
              </a:rPr>
              <a:t>  </a:t>
            </a:r>
            <a:endParaRPr>
              <a:solidFill>
                <a:srgbClr val="666666"/>
              </a:solidFill>
              <a:latin typeface="Open Sans"/>
              <a:ea typeface="Open Sans"/>
              <a:cs typeface="Open Sans"/>
              <a:sym typeface="Open Sans"/>
            </a:endParaRPr>
          </a:p>
          <a:p>
            <a:pPr indent="0" lvl="0" marL="0" rtl="0" algn="l">
              <a:lnSpc>
                <a:spcPct val="115000"/>
              </a:lnSpc>
              <a:spcBef>
                <a:spcPts val="1600"/>
              </a:spcBef>
              <a:spcAft>
                <a:spcPts val="1600"/>
              </a:spcAft>
              <a:buNone/>
            </a:pPr>
            <a:r>
              <a:t/>
            </a:r>
            <a:endParaRPr>
              <a:solidFill>
                <a:srgbClr val="666666"/>
              </a:solidFill>
              <a:highlight>
                <a:srgbClr val="FFFFFF"/>
              </a:highlight>
              <a:latin typeface="Open Sans"/>
              <a:ea typeface="Open Sans"/>
              <a:cs typeface="Open Sans"/>
              <a:sym typeface="Open Sans"/>
            </a:endParaRPr>
          </a:p>
        </p:txBody>
      </p:sp>
      <p:grpSp>
        <p:nvGrpSpPr>
          <p:cNvPr id="163" name="Google Shape;163;p26"/>
          <p:cNvGrpSpPr/>
          <p:nvPr/>
        </p:nvGrpSpPr>
        <p:grpSpPr>
          <a:xfrm>
            <a:off x="0" y="0"/>
            <a:ext cx="9144000" cy="5143500"/>
            <a:chOff x="100" y="1850"/>
            <a:chExt cx="9144000" cy="5143500"/>
          </a:xfrm>
        </p:grpSpPr>
        <p:sp>
          <p:nvSpPr>
            <p:cNvPr id="164" name="Google Shape;164;p26"/>
            <p:cNvSpPr/>
            <p:nvPr/>
          </p:nvSpPr>
          <p:spPr>
            <a:xfrm>
              <a:off x="100" y="1850"/>
              <a:ext cx="9144000" cy="1080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6"/>
            <p:cNvSpPr/>
            <p:nvPr/>
          </p:nvSpPr>
          <p:spPr>
            <a:xfrm>
              <a:off x="100" y="5035500"/>
              <a:ext cx="9144000" cy="1080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6"/>
            <p:cNvSpPr/>
            <p:nvPr/>
          </p:nvSpPr>
          <p:spPr>
            <a:xfrm>
              <a:off x="100" y="1850"/>
              <a:ext cx="108000" cy="51435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6"/>
            <p:cNvSpPr/>
            <p:nvPr/>
          </p:nvSpPr>
          <p:spPr>
            <a:xfrm>
              <a:off x="9035925" y="1850"/>
              <a:ext cx="108000" cy="51435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 name="Google Shape;168;p26"/>
          <p:cNvSpPr/>
          <p:nvPr/>
        </p:nvSpPr>
        <p:spPr>
          <a:xfrm>
            <a:off x="6449675" y="2515650"/>
            <a:ext cx="2259300" cy="2106300"/>
          </a:xfrm>
          <a:prstGeom prst="wedgeRoundRectCallout">
            <a:avLst>
              <a:gd fmla="val -30615" name="adj1"/>
              <a:gd fmla="val 70629" name="adj2"/>
              <a:gd fmla="val 0" name="adj3"/>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000">
                <a:solidFill>
                  <a:srgbClr val="666666"/>
                </a:solidFill>
                <a:latin typeface="Open Sans"/>
                <a:ea typeface="Open Sans"/>
                <a:cs typeface="Open Sans"/>
                <a:sym typeface="Open Sans"/>
              </a:rPr>
              <a:t>Use this slide presentation to introduce Feedback Studio. Edit as you see fit, but please first </a:t>
            </a:r>
            <a:r>
              <a:rPr b="1" lang="en-GB" sz="1000" u="sng">
                <a:solidFill>
                  <a:srgbClr val="666666"/>
                </a:solidFill>
                <a:latin typeface="Open Sans"/>
                <a:ea typeface="Open Sans"/>
                <a:cs typeface="Open Sans"/>
                <a:sym typeface="Open Sans"/>
              </a:rPr>
              <a:t>make a copy of these slides</a:t>
            </a:r>
            <a:r>
              <a:rPr lang="en-GB" sz="1000">
                <a:solidFill>
                  <a:srgbClr val="666666"/>
                </a:solidFill>
                <a:latin typeface="Open Sans"/>
                <a:ea typeface="Open Sans"/>
                <a:cs typeface="Open Sans"/>
                <a:sym typeface="Open Sans"/>
              </a:rPr>
              <a:t> by: </a:t>
            </a:r>
            <a:endParaRPr sz="300">
              <a:solidFill>
                <a:srgbClr val="666666"/>
              </a:solidFill>
              <a:latin typeface="Open Sans"/>
              <a:ea typeface="Open Sans"/>
              <a:cs typeface="Open Sans"/>
              <a:sym typeface="Open Sans"/>
            </a:endParaRPr>
          </a:p>
          <a:p>
            <a:pPr indent="-292100" lvl="0" marL="457200" rtl="0" algn="l">
              <a:lnSpc>
                <a:spcPct val="115000"/>
              </a:lnSpc>
              <a:spcBef>
                <a:spcPts val="0"/>
              </a:spcBef>
              <a:spcAft>
                <a:spcPts val="0"/>
              </a:spcAft>
              <a:buClr>
                <a:srgbClr val="666666"/>
              </a:buClr>
              <a:buSzPts val="1000"/>
              <a:buFont typeface="Open Sans"/>
              <a:buAutoNum type="arabicPeriod"/>
            </a:pPr>
            <a:r>
              <a:rPr lang="en-GB" sz="1000">
                <a:solidFill>
                  <a:srgbClr val="666666"/>
                </a:solidFill>
                <a:latin typeface="Open Sans"/>
                <a:ea typeface="Open Sans"/>
                <a:cs typeface="Open Sans"/>
                <a:sym typeface="Open Sans"/>
              </a:rPr>
              <a:t>Go to </a:t>
            </a:r>
            <a:r>
              <a:rPr b="1" lang="en-GB" sz="1000">
                <a:solidFill>
                  <a:srgbClr val="666666"/>
                </a:solidFill>
                <a:latin typeface="Open Sans"/>
                <a:ea typeface="Open Sans"/>
                <a:cs typeface="Open Sans"/>
                <a:sym typeface="Open Sans"/>
              </a:rPr>
              <a:t>“File” tab</a:t>
            </a:r>
            <a:endParaRPr b="1" sz="1000">
              <a:solidFill>
                <a:srgbClr val="666666"/>
              </a:solidFill>
              <a:latin typeface="Open Sans"/>
              <a:ea typeface="Open Sans"/>
              <a:cs typeface="Open Sans"/>
              <a:sym typeface="Open Sans"/>
            </a:endParaRPr>
          </a:p>
          <a:p>
            <a:pPr indent="-292100" lvl="0" marL="457200" rtl="0" algn="l">
              <a:lnSpc>
                <a:spcPct val="115000"/>
              </a:lnSpc>
              <a:spcBef>
                <a:spcPts val="0"/>
              </a:spcBef>
              <a:spcAft>
                <a:spcPts val="0"/>
              </a:spcAft>
              <a:buClr>
                <a:srgbClr val="666666"/>
              </a:buClr>
              <a:buSzPts val="1000"/>
              <a:buFont typeface="Open Sans"/>
              <a:buAutoNum type="arabicPeriod"/>
            </a:pPr>
            <a:r>
              <a:rPr lang="en-GB" sz="1000">
                <a:solidFill>
                  <a:srgbClr val="666666"/>
                </a:solidFill>
                <a:latin typeface="Open Sans"/>
                <a:ea typeface="Open Sans"/>
                <a:cs typeface="Open Sans"/>
                <a:sym typeface="Open Sans"/>
              </a:rPr>
              <a:t>Click on </a:t>
            </a:r>
            <a:r>
              <a:rPr b="1" lang="en-GB" sz="1000">
                <a:solidFill>
                  <a:srgbClr val="666666"/>
                </a:solidFill>
                <a:latin typeface="Open Sans"/>
                <a:ea typeface="Open Sans"/>
                <a:cs typeface="Open Sans"/>
                <a:sym typeface="Open Sans"/>
              </a:rPr>
              <a:t>“Make a copy”</a:t>
            </a:r>
            <a:endParaRPr b="1" sz="1000">
              <a:solidFill>
                <a:srgbClr val="666666"/>
              </a:solidFill>
              <a:latin typeface="Open Sans"/>
              <a:ea typeface="Open Sans"/>
              <a:cs typeface="Open Sans"/>
              <a:sym typeface="Open Sans"/>
            </a:endParaRPr>
          </a:p>
          <a:p>
            <a:pPr indent="-292100" lvl="0" marL="457200" rtl="0" algn="l">
              <a:lnSpc>
                <a:spcPct val="115000"/>
              </a:lnSpc>
              <a:spcBef>
                <a:spcPts val="0"/>
              </a:spcBef>
              <a:spcAft>
                <a:spcPts val="0"/>
              </a:spcAft>
              <a:buClr>
                <a:srgbClr val="666666"/>
              </a:buClr>
              <a:buSzPts val="1000"/>
              <a:buFont typeface="Open Sans"/>
              <a:buAutoNum type="arabicPeriod"/>
            </a:pPr>
            <a:r>
              <a:rPr lang="en-GB" sz="1000">
                <a:solidFill>
                  <a:srgbClr val="666666"/>
                </a:solidFill>
                <a:latin typeface="Open Sans"/>
                <a:ea typeface="Open Sans"/>
                <a:cs typeface="Open Sans"/>
                <a:sym typeface="Open Sans"/>
              </a:rPr>
              <a:t>Select </a:t>
            </a:r>
            <a:r>
              <a:rPr b="1" lang="en-GB" sz="1000">
                <a:solidFill>
                  <a:srgbClr val="666666"/>
                </a:solidFill>
                <a:latin typeface="Open Sans"/>
                <a:ea typeface="Open Sans"/>
                <a:cs typeface="Open Sans"/>
                <a:sym typeface="Open Sans"/>
              </a:rPr>
              <a:t>“Entire presentation”</a:t>
            </a:r>
            <a:endParaRPr sz="1000">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4"/>
          <p:cNvSpPr txBox="1"/>
          <p:nvPr>
            <p:ph type="title"/>
          </p:nvPr>
        </p:nvSpPr>
        <p:spPr>
          <a:xfrm>
            <a:off x="763200" y="2253600"/>
            <a:ext cx="4546800" cy="8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Q &amp; 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5"/>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p>
            <a:pPr indent="0" lvl="0" marL="0" rtl="0" algn="l">
              <a:spcBef>
                <a:spcPts val="0"/>
              </a:spcBef>
              <a:spcAft>
                <a:spcPts val="0"/>
              </a:spcAft>
              <a:buNone/>
            </a:pPr>
            <a:r>
              <a:rPr lang="en-GB"/>
              <a:t>Useful links</a:t>
            </a:r>
            <a:endParaRPr/>
          </a:p>
        </p:txBody>
      </p:sp>
      <p:sp>
        <p:nvSpPr>
          <p:cNvPr id="366" name="Google Shape;366;p45"/>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p>
            <a:pPr indent="0" lvl="0" marL="0" rtl="0" algn="l">
              <a:spcBef>
                <a:spcPts val="0"/>
              </a:spcBef>
              <a:spcAft>
                <a:spcPts val="1600"/>
              </a:spcAft>
              <a:buNone/>
            </a:pPr>
            <a:r>
              <a:rPr lang="en-GB"/>
              <a:t>Educator resources</a:t>
            </a:r>
            <a:endParaRPr/>
          </a:p>
        </p:txBody>
      </p:sp>
      <p:sp>
        <p:nvSpPr>
          <p:cNvPr id="367" name="Google Shape;367;p45"/>
          <p:cNvSpPr txBox="1"/>
          <p:nvPr>
            <p:ph idx="2" type="body"/>
          </p:nvPr>
        </p:nvSpPr>
        <p:spPr>
          <a:xfrm>
            <a:off x="763200" y="2571750"/>
            <a:ext cx="2304000" cy="183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t>QuickMark</a:t>
            </a:r>
            <a:r>
              <a:rPr lang="en-GB" sz="1000"/>
              <a:t> resources:</a:t>
            </a:r>
            <a:endParaRPr sz="1000"/>
          </a:p>
          <a:p>
            <a:pPr indent="-292100" lvl="0" marL="457200" rtl="0" algn="l">
              <a:lnSpc>
                <a:spcPct val="100000"/>
              </a:lnSpc>
              <a:spcBef>
                <a:spcPts val="0"/>
              </a:spcBef>
              <a:spcAft>
                <a:spcPts val="0"/>
              </a:spcAft>
              <a:buClr>
                <a:srgbClr val="000000"/>
              </a:buClr>
              <a:buSzPts val="1000"/>
              <a:buFont typeface="Arial"/>
              <a:buChar char="●"/>
            </a:pPr>
            <a:r>
              <a:rPr lang="en-GB" sz="1000" u="sng">
                <a:solidFill>
                  <a:schemeClr val="hlink"/>
                </a:solidFill>
                <a:latin typeface="Arial"/>
                <a:ea typeface="Arial"/>
                <a:cs typeface="Arial"/>
                <a:sym typeface="Arial"/>
                <a:hlinkClick r:id="rId3"/>
              </a:rPr>
              <a:t>Quickmark sets</a:t>
            </a:r>
            <a:endParaRPr sz="1000">
              <a:solidFill>
                <a:srgbClr val="000000"/>
              </a:solidFill>
              <a:latin typeface="Arial"/>
              <a:ea typeface="Arial"/>
              <a:cs typeface="Arial"/>
              <a:sym typeface="Arial"/>
            </a:endParaRPr>
          </a:p>
          <a:p>
            <a:pPr indent="-292100" lvl="0" marL="457200" rtl="0" algn="l">
              <a:lnSpc>
                <a:spcPct val="100000"/>
              </a:lnSpc>
              <a:spcBef>
                <a:spcPts val="200"/>
              </a:spcBef>
              <a:spcAft>
                <a:spcPts val="0"/>
              </a:spcAft>
              <a:buClr>
                <a:srgbClr val="000000"/>
              </a:buClr>
              <a:buSzPts val="1000"/>
              <a:buFont typeface="Arial"/>
              <a:buChar char="●"/>
            </a:pPr>
            <a:r>
              <a:rPr lang="en-GB" sz="1000" u="sng">
                <a:solidFill>
                  <a:schemeClr val="lt2"/>
                </a:solidFill>
                <a:latin typeface="Arial"/>
                <a:ea typeface="Arial"/>
                <a:cs typeface="Arial"/>
                <a:sym typeface="Arial"/>
                <a:hlinkClick r:id="rId4">
                  <a:extLst>
                    <a:ext uri="{A12FA001-AC4F-418D-AE19-62706E023703}">
                      <ahyp:hlinkClr val="tx"/>
                    </a:ext>
                  </a:extLst>
                </a:hlinkClick>
              </a:rPr>
              <a:t>Create new QuickMark comments</a:t>
            </a:r>
            <a:endParaRPr sz="1000">
              <a:solidFill>
                <a:srgbClr val="000000"/>
              </a:solidFill>
              <a:latin typeface="Arial"/>
              <a:ea typeface="Arial"/>
              <a:cs typeface="Arial"/>
              <a:sym typeface="Arial"/>
            </a:endParaRPr>
          </a:p>
          <a:p>
            <a:pPr indent="-292100" lvl="0" marL="457200" rtl="0" algn="l">
              <a:lnSpc>
                <a:spcPct val="100000"/>
              </a:lnSpc>
              <a:spcBef>
                <a:spcPts val="200"/>
              </a:spcBef>
              <a:spcAft>
                <a:spcPts val="0"/>
              </a:spcAft>
              <a:buClr>
                <a:srgbClr val="000000"/>
              </a:buClr>
              <a:buSzPts val="1000"/>
              <a:buFont typeface="Arial"/>
              <a:buChar char="●"/>
            </a:pPr>
            <a:r>
              <a:rPr lang="en-GB" sz="1000" u="sng">
                <a:solidFill>
                  <a:schemeClr val="hlink"/>
                </a:solidFill>
                <a:latin typeface="Arial"/>
                <a:ea typeface="Arial"/>
                <a:cs typeface="Arial"/>
                <a:sym typeface="Arial"/>
                <a:hlinkClick r:id="rId5"/>
              </a:rPr>
              <a:t>Hide and filter QuickMark sets</a:t>
            </a:r>
            <a:endParaRPr sz="1000">
              <a:solidFill>
                <a:srgbClr val="000000"/>
              </a:solidFill>
              <a:latin typeface="Arial"/>
              <a:ea typeface="Arial"/>
              <a:cs typeface="Arial"/>
              <a:sym typeface="Arial"/>
            </a:endParaRPr>
          </a:p>
          <a:p>
            <a:pPr indent="-292100" lvl="0" marL="457200" rtl="0" algn="l">
              <a:lnSpc>
                <a:spcPct val="100000"/>
              </a:lnSpc>
              <a:spcBef>
                <a:spcPts val="200"/>
              </a:spcBef>
              <a:spcAft>
                <a:spcPts val="0"/>
              </a:spcAft>
              <a:buClr>
                <a:srgbClr val="000000"/>
              </a:buClr>
              <a:buSzPts val="1000"/>
              <a:buFont typeface="Arial"/>
              <a:buChar char="●"/>
            </a:pPr>
            <a:r>
              <a:rPr lang="en-GB" sz="1000" u="sng">
                <a:solidFill>
                  <a:schemeClr val="hlink"/>
                </a:solidFill>
                <a:latin typeface="Arial"/>
                <a:ea typeface="Arial"/>
                <a:cs typeface="Arial"/>
                <a:sym typeface="Arial"/>
                <a:hlinkClick r:id="rId6"/>
              </a:rPr>
              <a:t>Recording voice comments</a:t>
            </a:r>
            <a:endParaRPr sz="1000">
              <a:solidFill>
                <a:srgbClr val="000000"/>
              </a:solidFill>
              <a:latin typeface="Arial"/>
              <a:ea typeface="Arial"/>
              <a:cs typeface="Arial"/>
              <a:sym typeface="Arial"/>
            </a:endParaRPr>
          </a:p>
          <a:p>
            <a:pPr indent="-292100" lvl="0" marL="457200" rtl="0" algn="l">
              <a:lnSpc>
                <a:spcPct val="100000"/>
              </a:lnSpc>
              <a:spcBef>
                <a:spcPts val="200"/>
              </a:spcBef>
              <a:spcAft>
                <a:spcPts val="200"/>
              </a:spcAft>
              <a:buClr>
                <a:srgbClr val="000000"/>
              </a:buClr>
              <a:buSzPts val="1000"/>
              <a:buFont typeface="Arial"/>
              <a:buChar char="●"/>
            </a:pPr>
            <a:r>
              <a:rPr lang="en-GB" sz="1000" u="sng">
                <a:solidFill>
                  <a:schemeClr val="hlink"/>
                </a:solidFill>
                <a:latin typeface="Arial"/>
                <a:ea typeface="Arial"/>
                <a:cs typeface="Arial"/>
                <a:sym typeface="Arial"/>
                <a:hlinkClick r:id="rId7"/>
              </a:rPr>
              <a:t>Sharing a QuickMark Set</a:t>
            </a:r>
            <a:endParaRPr sz="1000">
              <a:solidFill>
                <a:srgbClr val="000000"/>
              </a:solidFill>
              <a:latin typeface="Arial"/>
              <a:ea typeface="Arial"/>
              <a:cs typeface="Arial"/>
              <a:sym typeface="Arial"/>
            </a:endParaRPr>
          </a:p>
        </p:txBody>
      </p:sp>
      <p:sp>
        <p:nvSpPr>
          <p:cNvPr id="368" name="Google Shape;368;p45"/>
          <p:cNvSpPr txBox="1"/>
          <p:nvPr>
            <p:ph idx="3" type="body"/>
          </p:nvPr>
        </p:nvSpPr>
        <p:spPr>
          <a:xfrm>
            <a:off x="3490200" y="2635200"/>
            <a:ext cx="2497200" cy="203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t>Feedback</a:t>
            </a:r>
            <a:r>
              <a:rPr lang="en-GB" sz="1000"/>
              <a:t> resources</a:t>
            </a:r>
            <a:endParaRPr sz="1000"/>
          </a:p>
          <a:p>
            <a:pPr indent="-292100" lvl="0" marL="457200" rtl="0" algn="l">
              <a:lnSpc>
                <a:spcPct val="100000"/>
              </a:lnSpc>
              <a:spcBef>
                <a:spcPts val="0"/>
              </a:spcBef>
              <a:spcAft>
                <a:spcPts val="0"/>
              </a:spcAft>
              <a:buClr>
                <a:srgbClr val="000000"/>
              </a:buClr>
              <a:buSzPts val="1000"/>
              <a:buFont typeface="Arial"/>
              <a:buChar char="●"/>
            </a:pPr>
            <a:r>
              <a:rPr lang="en-GB" sz="1000" u="sng">
                <a:solidFill>
                  <a:schemeClr val="hlink"/>
                </a:solidFill>
                <a:hlinkClick r:id="rId8"/>
              </a:rPr>
              <a:t>Excluding assignments templates</a:t>
            </a:r>
            <a:endParaRPr sz="1000"/>
          </a:p>
          <a:p>
            <a:pPr indent="-292100" lvl="0" marL="457200" rtl="0" algn="l">
              <a:lnSpc>
                <a:spcPct val="100000"/>
              </a:lnSpc>
              <a:spcBef>
                <a:spcPts val="200"/>
              </a:spcBef>
              <a:spcAft>
                <a:spcPts val="0"/>
              </a:spcAft>
              <a:buClr>
                <a:srgbClr val="000000"/>
              </a:buClr>
              <a:buSzPts val="1000"/>
              <a:buFont typeface="Arial"/>
              <a:buChar char="●"/>
            </a:pPr>
            <a:r>
              <a:rPr lang="en-GB" sz="1000" u="sng">
                <a:solidFill>
                  <a:schemeClr val="lt2"/>
                </a:solidFill>
                <a:latin typeface="Arial"/>
                <a:ea typeface="Arial"/>
                <a:cs typeface="Arial"/>
                <a:sym typeface="Arial"/>
                <a:hlinkClick r:id="rId9">
                  <a:extLst>
                    <a:ext uri="{A12FA001-AC4F-418D-AE19-62706E023703}">
                      <ahyp:hlinkClr val="tx"/>
                    </a:ext>
                  </a:extLst>
                </a:hlinkClick>
              </a:rPr>
              <a:t>Draft Coach</a:t>
            </a:r>
            <a:endParaRPr sz="1000">
              <a:solidFill>
                <a:srgbClr val="000000"/>
              </a:solidFill>
              <a:latin typeface="Arial"/>
              <a:ea typeface="Arial"/>
              <a:cs typeface="Arial"/>
              <a:sym typeface="Arial"/>
            </a:endParaRPr>
          </a:p>
          <a:p>
            <a:pPr indent="-292100" lvl="0" marL="457200" rtl="0" algn="l">
              <a:lnSpc>
                <a:spcPct val="100000"/>
              </a:lnSpc>
              <a:spcBef>
                <a:spcPts val="200"/>
              </a:spcBef>
              <a:spcAft>
                <a:spcPts val="0"/>
              </a:spcAft>
              <a:buClr>
                <a:srgbClr val="000000"/>
              </a:buClr>
              <a:buSzPts val="1000"/>
              <a:buFont typeface="Arial"/>
              <a:buChar char="●"/>
            </a:pPr>
            <a:r>
              <a:rPr lang="en-GB" sz="1000" u="sng">
                <a:solidFill>
                  <a:schemeClr val="hlink"/>
                </a:solidFill>
                <a:latin typeface="Arial"/>
                <a:ea typeface="Arial"/>
                <a:cs typeface="Arial"/>
                <a:sym typeface="Arial"/>
                <a:hlinkClick r:id="rId10"/>
              </a:rPr>
              <a:t>Where to next? Feedback</a:t>
            </a:r>
            <a:endParaRPr sz="1000">
              <a:solidFill>
                <a:srgbClr val="000000"/>
              </a:solidFill>
              <a:latin typeface="Arial"/>
              <a:ea typeface="Arial"/>
              <a:cs typeface="Arial"/>
              <a:sym typeface="Arial"/>
            </a:endParaRPr>
          </a:p>
          <a:p>
            <a:pPr indent="-292100" lvl="0" marL="457200" rtl="0" algn="l">
              <a:lnSpc>
                <a:spcPct val="100000"/>
              </a:lnSpc>
              <a:spcBef>
                <a:spcPts val="200"/>
              </a:spcBef>
              <a:spcAft>
                <a:spcPts val="0"/>
              </a:spcAft>
              <a:buClr>
                <a:srgbClr val="000000"/>
              </a:buClr>
              <a:buSzPts val="1000"/>
              <a:buFont typeface="Arial"/>
              <a:buChar char="●"/>
            </a:pPr>
            <a:r>
              <a:rPr lang="en-GB" sz="1000" u="sng">
                <a:solidFill>
                  <a:schemeClr val="lt2"/>
                </a:solidFill>
                <a:latin typeface="Arial"/>
                <a:ea typeface="Arial"/>
                <a:cs typeface="Arial"/>
                <a:sym typeface="Arial"/>
                <a:hlinkClick r:id="rId11">
                  <a:extLst>
                    <a:ext uri="{A12FA001-AC4F-418D-AE19-62706E023703}">
                      <ahyp:hlinkClr val="tx"/>
                    </a:ext>
                  </a:extLst>
                </a:hlinkClick>
              </a:rPr>
              <a:t>Attach the rubric</a:t>
            </a:r>
            <a:endParaRPr sz="1000">
              <a:solidFill>
                <a:srgbClr val="000000"/>
              </a:solidFill>
              <a:latin typeface="Arial"/>
              <a:ea typeface="Arial"/>
              <a:cs typeface="Arial"/>
              <a:sym typeface="Arial"/>
            </a:endParaRPr>
          </a:p>
          <a:p>
            <a:pPr indent="-292100" lvl="0" marL="457200" rtl="0" algn="l">
              <a:lnSpc>
                <a:spcPct val="100000"/>
              </a:lnSpc>
              <a:spcBef>
                <a:spcPts val="200"/>
              </a:spcBef>
              <a:spcAft>
                <a:spcPts val="0"/>
              </a:spcAft>
              <a:buClr>
                <a:srgbClr val="000000"/>
              </a:buClr>
              <a:buSzPts val="1000"/>
              <a:buFont typeface="Arial"/>
              <a:buChar char="●"/>
            </a:pPr>
            <a:r>
              <a:rPr lang="en-GB" sz="1000" u="sng">
                <a:solidFill>
                  <a:schemeClr val="hlink"/>
                </a:solidFill>
                <a:latin typeface="Arial"/>
                <a:ea typeface="Arial"/>
                <a:cs typeface="Arial"/>
                <a:sym typeface="Arial"/>
                <a:hlinkClick r:id="rId12"/>
              </a:rPr>
              <a:t>Enabling anonymous marking</a:t>
            </a:r>
            <a:endParaRPr sz="1000">
              <a:solidFill>
                <a:srgbClr val="000000"/>
              </a:solidFill>
              <a:latin typeface="Arial"/>
              <a:ea typeface="Arial"/>
              <a:cs typeface="Arial"/>
              <a:sym typeface="Arial"/>
            </a:endParaRPr>
          </a:p>
          <a:p>
            <a:pPr indent="-292100" lvl="0" marL="457200" rtl="0" algn="l">
              <a:lnSpc>
                <a:spcPct val="100000"/>
              </a:lnSpc>
              <a:spcBef>
                <a:spcPts val="200"/>
              </a:spcBef>
              <a:spcAft>
                <a:spcPts val="0"/>
              </a:spcAft>
              <a:buClr>
                <a:srgbClr val="000000"/>
              </a:buClr>
              <a:buSzPts val="1000"/>
              <a:buFont typeface="Arial"/>
              <a:buChar char="●"/>
            </a:pPr>
            <a:r>
              <a:rPr lang="en-GB" sz="1000" u="sng">
                <a:solidFill>
                  <a:schemeClr val="hlink"/>
                </a:solidFill>
                <a:latin typeface="Arial"/>
                <a:ea typeface="Arial"/>
                <a:cs typeface="Arial"/>
                <a:sym typeface="Arial"/>
                <a:hlinkClick r:id="rId13"/>
              </a:rPr>
              <a:t>Using rubrics and scoring tools</a:t>
            </a:r>
            <a:endParaRPr sz="1000">
              <a:solidFill>
                <a:srgbClr val="000000"/>
              </a:solidFill>
              <a:latin typeface="Arial"/>
              <a:ea typeface="Arial"/>
              <a:cs typeface="Arial"/>
              <a:sym typeface="Arial"/>
            </a:endParaRPr>
          </a:p>
          <a:p>
            <a:pPr indent="-292100" lvl="0" marL="457200" rtl="0" algn="l">
              <a:lnSpc>
                <a:spcPct val="100000"/>
              </a:lnSpc>
              <a:spcBef>
                <a:spcPts val="200"/>
              </a:spcBef>
              <a:spcAft>
                <a:spcPts val="0"/>
              </a:spcAft>
              <a:buClr>
                <a:srgbClr val="000000"/>
              </a:buClr>
              <a:buSzPts val="1000"/>
              <a:buFont typeface="Arial"/>
              <a:buChar char="●"/>
            </a:pPr>
            <a:r>
              <a:rPr lang="en-GB" sz="1000" u="sng">
                <a:solidFill>
                  <a:schemeClr val="hlink"/>
                </a:solidFill>
                <a:latin typeface="Arial"/>
                <a:ea typeface="Arial"/>
                <a:cs typeface="Arial"/>
                <a:sym typeface="Arial"/>
                <a:hlinkClick r:id="rId14"/>
              </a:rPr>
              <a:t>Online grading report</a:t>
            </a:r>
            <a:endParaRPr sz="1000">
              <a:solidFill>
                <a:srgbClr val="000000"/>
              </a:solidFill>
              <a:latin typeface="Arial"/>
              <a:ea typeface="Arial"/>
              <a:cs typeface="Arial"/>
              <a:sym typeface="Arial"/>
            </a:endParaRPr>
          </a:p>
          <a:p>
            <a:pPr indent="-292100" lvl="0" marL="457200" rtl="0" algn="l">
              <a:lnSpc>
                <a:spcPct val="100000"/>
              </a:lnSpc>
              <a:spcBef>
                <a:spcPts val="200"/>
              </a:spcBef>
              <a:spcAft>
                <a:spcPts val="0"/>
              </a:spcAft>
              <a:buClr>
                <a:srgbClr val="000000"/>
              </a:buClr>
              <a:buSzPts val="1000"/>
              <a:buFont typeface="Arial"/>
              <a:buChar char="●"/>
            </a:pPr>
            <a:r>
              <a:rPr lang="en-GB" sz="1000" u="sng">
                <a:solidFill>
                  <a:schemeClr val="hlink"/>
                </a:solidFill>
                <a:latin typeface="Arial"/>
                <a:ea typeface="Arial"/>
                <a:cs typeface="Arial"/>
                <a:sym typeface="Arial"/>
                <a:hlinkClick r:id="rId15"/>
              </a:rPr>
              <a:t>Class usage statistics</a:t>
            </a:r>
            <a:endParaRPr sz="1000">
              <a:solidFill>
                <a:srgbClr val="000000"/>
              </a:solidFill>
              <a:latin typeface="Arial"/>
              <a:ea typeface="Arial"/>
              <a:cs typeface="Arial"/>
              <a:sym typeface="Arial"/>
            </a:endParaRPr>
          </a:p>
          <a:p>
            <a:pPr indent="-292100" lvl="0" marL="457200" rtl="0" algn="l">
              <a:lnSpc>
                <a:spcPct val="100000"/>
              </a:lnSpc>
              <a:spcBef>
                <a:spcPts val="200"/>
              </a:spcBef>
              <a:spcAft>
                <a:spcPts val="200"/>
              </a:spcAft>
              <a:buClr>
                <a:srgbClr val="000000"/>
              </a:buClr>
              <a:buSzPts val="1000"/>
              <a:buFont typeface="Arial"/>
              <a:buChar char="●"/>
            </a:pPr>
            <a:r>
              <a:rPr lang="en-GB" sz="1000" u="sng">
                <a:solidFill>
                  <a:schemeClr val="hlink"/>
                </a:solidFill>
                <a:latin typeface="Arial"/>
                <a:ea typeface="Arial"/>
                <a:cs typeface="Arial"/>
                <a:sym typeface="Arial"/>
                <a:hlinkClick r:id="rId16"/>
              </a:rPr>
              <a:t>Learning Analytics Report</a:t>
            </a:r>
            <a:endParaRPr sz="1000">
              <a:solidFill>
                <a:srgbClr val="000000"/>
              </a:solidFill>
              <a:latin typeface="Arial"/>
              <a:ea typeface="Arial"/>
              <a:cs typeface="Arial"/>
              <a:sym typeface="Arial"/>
            </a:endParaRPr>
          </a:p>
        </p:txBody>
      </p:sp>
      <p:sp>
        <p:nvSpPr>
          <p:cNvPr id="369" name="Google Shape;369;p45"/>
          <p:cNvSpPr txBox="1"/>
          <p:nvPr>
            <p:ph idx="4" type="body"/>
          </p:nvPr>
        </p:nvSpPr>
        <p:spPr>
          <a:xfrm>
            <a:off x="6217200" y="2635200"/>
            <a:ext cx="2633100" cy="222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t>Gu</a:t>
            </a:r>
            <a:r>
              <a:rPr lang="en-GB" sz="1000"/>
              <a:t>ides:</a:t>
            </a:r>
            <a:endParaRPr sz="1000"/>
          </a:p>
          <a:p>
            <a:pPr indent="-292100" lvl="0" marL="457200" rtl="0" algn="l">
              <a:lnSpc>
                <a:spcPct val="100000"/>
              </a:lnSpc>
              <a:spcBef>
                <a:spcPts val="0"/>
              </a:spcBef>
              <a:spcAft>
                <a:spcPts val="0"/>
              </a:spcAft>
              <a:buSzPts val="1000"/>
              <a:buChar char="●"/>
            </a:pPr>
            <a:r>
              <a:rPr lang="en-GB" sz="1000" u="sng">
                <a:solidFill>
                  <a:schemeClr val="lt2"/>
                </a:solidFill>
                <a:latin typeface="Arial"/>
                <a:ea typeface="Arial"/>
                <a:cs typeface="Arial"/>
                <a:sym typeface="Arial"/>
                <a:hlinkClick r:id="rId17">
                  <a:extLst>
                    <a:ext uri="{A12FA001-AC4F-418D-AE19-62706E023703}">
                      <ahyp:hlinkClr val="tx"/>
                    </a:ext>
                  </a:extLst>
                </a:hlinkClick>
              </a:rPr>
              <a:t>Similarity Report</a:t>
            </a:r>
            <a:r>
              <a:rPr lang="en-GB" sz="1000">
                <a:latin typeface="Arial"/>
                <a:ea typeface="Arial"/>
                <a:cs typeface="Arial"/>
                <a:sym typeface="Arial"/>
              </a:rPr>
              <a:t> - educator</a:t>
            </a:r>
            <a:endParaRPr sz="1000">
              <a:latin typeface="Arial"/>
              <a:ea typeface="Arial"/>
              <a:cs typeface="Arial"/>
              <a:sym typeface="Arial"/>
            </a:endParaRPr>
          </a:p>
          <a:p>
            <a:pPr indent="-292100" lvl="0" marL="457200" rtl="0" algn="l">
              <a:lnSpc>
                <a:spcPct val="100000"/>
              </a:lnSpc>
              <a:spcBef>
                <a:spcPts val="200"/>
              </a:spcBef>
              <a:spcAft>
                <a:spcPts val="0"/>
              </a:spcAft>
              <a:buSzPts val="1000"/>
              <a:buFont typeface="Arial"/>
              <a:buChar char="●"/>
            </a:pPr>
            <a:r>
              <a:rPr lang="en-GB" sz="1000" u="sng">
                <a:solidFill>
                  <a:schemeClr val="lt2"/>
                </a:solidFill>
                <a:latin typeface="Arial"/>
                <a:ea typeface="Arial"/>
                <a:cs typeface="Arial"/>
                <a:sym typeface="Arial"/>
                <a:hlinkClick r:id="rId18">
                  <a:extLst>
                    <a:ext uri="{A12FA001-AC4F-418D-AE19-62706E023703}">
                      <ahyp:hlinkClr val="tx"/>
                    </a:ext>
                  </a:extLst>
                </a:hlinkClick>
              </a:rPr>
              <a:t>Similarity score</a:t>
            </a:r>
            <a:r>
              <a:rPr lang="en-GB" sz="1000">
                <a:latin typeface="Arial"/>
                <a:ea typeface="Arial"/>
                <a:cs typeface="Arial"/>
                <a:sym typeface="Arial"/>
              </a:rPr>
              <a:t> - student</a:t>
            </a:r>
            <a:endParaRPr sz="1000">
              <a:latin typeface="Arial"/>
              <a:ea typeface="Arial"/>
              <a:cs typeface="Arial"/>
              <a:sym typeface="Arial"/>
            </a:endParaRPr>
          </a:p>
          <a:p>
            <a:pPr indent="-292100" lvl="0" marL="457200" rtl="0" algn="l">
              <a:lnSpc>
                <a:spcPct val="100000"/>
              </a:lnSpc>
              <a:spcBef>
                <a:spcPts val="200"/>
              </a:spcBef>
              <a:spcAft>
                <a:spcPts val="0"/>
              </a:spcAft>
              <a:buSzPts val="1000"/>
              <a:buFont typeface="Arial"/>
              <a:buChar char="●"/>
            </a:pPr>
            <a:r>
              <a:rPr lang="en-GB" sz="1000" u="sng">
                <a:solidFill>
                  <a:schemeClr val="hlink"/>
                </a:solidFill>
                <a:latin typeface="Arial"/>
                <a:ea typeface="Arial"/>
                <a:cs typeface="Arial"/>
                <a:sym typeface="Arial"/>
                <a:hlinkClick r:id="rId19"/>
              </a:rPr>
              <a:t>Educator reference guide - online</a:t>
            </a:r>
            <a:endParaRPr sz="1000">
              <a:latin typeface="Arial"/>
              <a:ea typeface="Arial"/>
              <a:cs typeface="Arial"/>
              <a:sym typeface="Arial"/>
            </a:endParaRPr>
          </a:p>
          <a:p>
            <a:pPr indent="-292100" lvl="0" marL="457200" rtl="0" algn="l">
              <a:lnSpc>
                <a:spcPct val="100000"/>
              </a:lnSpc>
              <a:spcBef>
                <a:spcPts val="200"/>
              </a:spcBef>
              <a:spcAft>
                <a:spcPts val="0"/>
              </a:spcAft>
              <a:buSzPts val="1000"/>
              <a:buFont typeface="Arial"/>
              <a:buChar char="●"/>
            </a:pPr>
            <a:r>
              <a:rPr lang="en-GB" sz="1000" u="sng">
                <a:solidFill>
                  <a:schemeClr val="hlink"/>
                </a:solidFill>
                <a:latin typeface="Arial"/>
                <a:ea typeface="Arial"/>
                <a:cs typeface="Arial"/>
                <a:sym typeface="Arial"/>
                <a:hlinkClick r:id="rId20"/>
              </a:rPr>
              <a:t>Educator reference guide - print</a:t>
            </a:r>
            <a:endParaRPr sz="1000">
              <a:latin typeface="Arial"/>
              <a:ea typeface="Arial"/>
              <a:cs typeface="Arial"/>
              <a:sym typeface="Arial"/>
            </a:endParaRPr>
          </a:p>
          <a:p>
            <a:pPr indent="-292100" lvl="0" marL="457200" rtl="0" algn="l">
              <a:lnSpc>
                <a:spcPct val="100000"/>
              </a:lnSpc>
              <a:spcBef>
                <a:spcPts val="200"/>
              </a:spcBef>
              <a:spcAft>
                <a:spcPts val="0"/>
              </a:spcAft>
              <a:buSzPts val="1000"/>
              <a:buFont typeface="Arial"/>
              <a:buChar char="●"/>
            </a:pPr>
            <a:r>
              <a:rPr lang="en-GB" sz="1000" u="sng">
                <a:solidFill>
                  <a:schemeClr val="hlink"/>
                </a:solidFill>
                <a:latin typeface="Arial"/>
                <a:ea typeface="Arial"/>
                <a:cs typeface="Arial"/>
                <a:sym typeface="Arial"/>
                <a:hlinkClick r:id="rId21"/>
              </a:rPr>
              <a:t>Setting reasonable expectations for the Similarity Report</a:t>
            </a:r>
            <a:endParaRPr sz="1000">
              <a:latin typeface="Arial"/>
              <a:ea typeface="Arial"/>
              <a:cs typeface="Arial"/>
              <a:sym typeface="Arial"/>
            </a:endParaRPr>
          </a:p>
          <a:p>
            <a:pPr indent="-292100" lvl="0" marL="457200" rtl="0" algn="l">
              <a:lnSpc>
                <a:spcPct val="100000"/>
              </a:lnSpc>
              <a:spcBef>
                <a:spcPts val="200"/>
              </a:spcBef>
              <a:spcAft>
                <a:spcPts val="0"/>
              </a:spcAft>
              <a:buSzPts val="1000"/>
              <a:buFont typeface="Arial"/>
              <a:buChar char="●"/>
            </a:pPr>
            <a:r>
              <a:rPr lang="en-GB" sz="1000" u="sng">
                <a:solidFill>
                  <a:schemeClr val="hlink"/>
                </a:solidFill>
                <a:latin typeface="Arial"/>
                <a:ea typeface="Arial"/>
                <a:cs typeface="Arial"/>
                <a:sym typeface="Arial"/>
                <a:hlinkClick r:id="rId22"/>
              </a:rPr>
              <a:t>How to interpret Turnitin's AI writing score and dialogue with students</a:t>
            </a:r>
            <a:r>
              <a:rPr lang="en-GB" sz="1000">
                <a:latin typeface="Arial"/>
                <a:ea typeface="Arial"/>
                <a:cs typeface="Arial"/>
                <a:sym typeface="Arial"/>
              </a:rPr>
              <a:t> </a:t>
            </a:r>
            <a:endParaRPr sz="1000">
              <a:latin typeface="Arial"/>
              <a:ea typeface="Arial"/>
              <a:cs typeface="Arial"/>
              <a:sym typeface="Arial"/>
            </a:endParaRPr>
          </a:p>
          <a:p>
            <a:pPr indent="-292100" lvl="0" marL="457200" rtl="0" algn="l">
              <a:lnSpc>
                <a:spcPct val="100000"/>
              </a:lnSpc>
              <a:spcBef>
                <a:spcPts val="200"/>
              </a:spcBef>
              <a:spcAft>
                <a:spcPts val="200"/>
              </a:spcAft>
              <a:buSzPts val="1000"/>
              <a:buFont typeface="Arial"/>
              <a:buChar char="●"/>
            </a:pPr>
            <a:r>
              <a:rPr lang="en-GB" sz="1000" u="sng">
                <a:solidFill>
                  <a:schemeClr val="hlink"/>
                </a:solidFill>
                <a:latin typeface="Arial"/>
                <a:ea typeface="Arial"/>
                <a:cs typeface="Arial"/>
                <a:sym typeface="Arial"/>
                <a:hlinkClick r:id="rId23"/>
              </a:rPr>
              <a:t>Writing SMART goals</a:t>
            </a:r>
            <a:endParaRPr sz="10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72" name="Shape 172"/>
        <p:cNvGrpSpPr/>
        <p:nvPr/>
      </p:nvGrpSpPr>
      <p:grpSpPr>
        <a:xfrm>
          <a:off x="0" y="0"/>
          <a:ext cx="0" cy="0"/>
          <a:chOff x="0" y="0"/>
          <a:chExt cx="0" cy="0"/>
        </a:xfrm>
      </p:grpSpPr>
      <p:sp>
        <p:nvSpPr>
          <p:cNvPr id="173" name="Google Shape;173;p27"/>
          <p:cNvSpPr/>
          <p:nvPr/>
        </p:nvSpPr>
        <p:spPr>
          <a:xfrm>
            <a:off x="853175" y="2371125"/>
            <a:ext cx="7376400" cy="2206800"/>
          </a:xfrm>
          <a:prstGeom prst="roundRect">
            <a:avLst>
              <a:gd fmla="val 9866" name="adj"/>
            </a:avLst>
          </a:prstGeom>
          <a:no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7"/>
          <p:cNvSpPr txBox="1"/>
          <p:nvPr>
            <p:ph type="title"/>
          </p:nvPr>
        </p:nvSpPr>
        <p:spPr>
          <a:xfrm>
            <a:off x="720000" y="576000"/>
            <a:ext cx="8106600" cy="111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There is no time like the present –</a:t>
            </a:r>
            <a:br>
              <a:rPr lang="en-GB"/>
            </a:br>
            <a:r>
              <a:rPr lang="en-GB"/>
              <a:t>and “no time” describes many educators’ reality.</a:t>
            </a:r>
            <a:endParaRPr/>
          </a:p>
        </p:txBody>
      </p:sp>
      <p:sp>
        <p:nvSpPr>
          <p:cNvPr id="175" name="Google Shape;175;p27"/>
          <p:cNvSpPr txBox="1"/>
          <p:nvPr>
            <p:ph idx="1" type="body"/>
          </p:nvPr>
        </p:nvSpPr>
        <p:spPr>
          <a:xfrm>
            <a:off x="979725" y="2538350"/>
            <a:ext cx="7023600" cy="188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chemeClr val="dk2"/>
                </a:solidFill>
              </a:rPr>
              <a:t>[add participant responses in this space]</a:t>
            </a:r>
            <a:endParaRPr sz="900">
              <a:solidFill>
                <a:schemeClr val="dk2"/>
              </a:solidFill>
            </a:endParaRPr>
          </a:p>
        </p:txBody>
      </p:sp>
      <p:sp>
        <p:nvSpPr>
          <p:cNvPr id="176" name="Google Shape;176;p27"/>
          <p:cNvSpPr/>
          <p:nvPr/>
        </p:nvSpPr>
        <p:spPr>
          <a:xfrm>
            <a:off x="7227625" y="3882050"/>
            <a:ext cx="1439100" cy="812700"/>
          </a:xfrm>
          <a:prstGeom prst="rect">
            <a:avLst/>
          </a:prstGeom>
          <a:solidFill>
            <a:srgbClr val="EFF4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7" name="Google Shape;177;p27"/>
          <p:cNvPicPr preferRelativeResize="0"/>
          <p:nvPr/>
        </p:nvPicPr>
        <p:blipFill>
          <a:blip r:embed="rId3">
            <a:alphaModFix/>
          </a:blip>
          <a:stretch>
            <a:fillRect/>
          </a:stretch>
        </p:blipFill>
        <p:spPr>
          <a:xfrm>
            <a:off x="7277025" y="3529875"/>
            <a:ext cx="1503150" cy="1629475"/>
          </a:xfrm>
          <a:prstGeom prst="rect">
            <a:avLst/>
          </a:prstGeom>
          <a:noFill/>
          <a:ln>
            <a:noFill/>
          </a:ln>
        </p:spPr>
      </p:pic>
      <p:sp>
        <p:nvSpPr>
          <p:cNvPr id="178" name="Google Shape;178;p27"/>
          <p:cNvSpPr txBox="1"/>
          <p:nvPr>
            <p:ph idx="1" type="body"/>
          </p:nvPr>
        </p:nvSpPr>
        <p:spPr>
          <a:xfrm>
            <a:off x="720000" y="1655625"/>
            <a:ext cx="6283800" cy="59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chemeClr val="dk2"/>
                </a:solidFill>
              </a:rPr>
              <a:t>What are some of the best methods you employ to save time and make your work more efficient?</a:t>
            </a:r>
            <a:endParaRPr sz="14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82" name="Shape 182"/>
        <p:cNvGrpSpPr/>
        <p:nvPr/>
      </p:nvGrpSpPr>
      <p:grpSpPr>
        <a:xfrm>
          <a:off x="0" y="0"/>
          <a:ext cx="0" cy="0"/>
          <a:chOff x="0" y="0"/>
          <a:chExt cx="0" cy="0"/>
        </a:xfrm>
      </p:grpSpPr>
      <p:sp>
        <p:nvSpPr>
          <p:cNvPr id="183" name="Google Shape;183;p28"/>
          <p:cNvSpPr txBox="1"/>
          <p:nvPr>
            <p:ph type="title"/>
          </p:nvPr>
        </p:nvSpPr>
        <p:spPr>
          <a:xfrm>
            <a:off x="720000" y="5760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Objectives</a:t>
            </a:r>
            <a:endParaRPr/>
          </a:p>
        </p:txBody>
      </p:sp>
      <p:sp>
        <p:nvSpPr>
          <p:cNvPr id="184" name="Google Shape;184;p28"/>
          <p:cNvSpPr txBox="1"/>
          <p:nvPr>
            <p:ph idx="1" type="body"/>
          </p:nvPr>
        </p:nvSpPr>
        <p:spPr>
          <a:xfrm>
            <a:off x="720000" y="14400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chemeClr val="dk2"/>
                </a:solidFill>
                <a:latin typeface="Open Sans"/>
                <a:ea typeface="Open Sans"/>
                <a:cs typeface="Open Sans"/>
                <a:sym typeface="Open Sans"/>
              </a:rPr>
              <a:t>Educators will apply their understanding of Feedback Studio best practices to</a:t>
            </a:r>
            <a:endParaRPr sz="14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400">
              <a:latin typeface="Open Sans"/>
              <a:ea typeface="Open Sans"/>
              <a:cs typeface="Open Sans"/>
              <a:sym typeface="Open Sans"/>
            </a:endParaRPr>
          </a:p>
          <a:p>
            <a:pPr indent="-269875" lvl="0" marL="450000" rtl="0" algn="l">
              <a:spcBef>
                <a:spcPts val="0"/>
              </a:spcBef>
              <a:spcAft>
                <a:spcPts val="0"/>
              </a:spcAft>
              <a:buClr>
                <a:schemeClr val="dk2"/>
              </a:buClr>
              <a:buSzPts val="1400"/>
              <a:buFont typeface="Open Sans"/>
              <a:buChar char="●"/>
            </a:pPr>
            <a:r>
              <a:rPr lang="en-GB" sz="1400">
                <a:solidFill>
                  <a:schemeClr val="dk2"/>
                </a:solidFill>
                <a:latin typeface="Open Sans"/>
                <a:ea typeface="Open Sans"/>
                <a:cs typeface="Open Sans"/>
                <a:sym typeface="Open Sans"/>
              </a:rPr>
              <a:t>safeguard academic integrity;</a:t>
            </a:r>
            <a:endParaRPr sz="1400">
              <a:solidFill>
                <a:schemeClr val="dk2"/>
              </a:solidFill>
              <a:latin typeface="Open Sans"/>
              <a:ea typeface="Open Sans"/>
              <a:cs typeface="Open Sans"/>
              <a:sym typeface="Open Sans"/>
            </a:endParaRPr>
          </a:p>
          <a:p>
            <a:pPr indent="-269875" lvl="0" marL="450000" rtl="0" algn="l">
              <a:spcBef>
                <a:spcPts val="1200"/>
              </a:spcBef>
              <a:spcAft>
                <a:spcPts val="0"/>
              </a:spcAft>
              <a:buClr>
                <a:schemeClr val="dk2"/>
              </a:buClr>
              <a:buSzPts val="1400"/>
              <a:buFont typeface="Open Sans"/>
              <a:buChar char="●"/>
            </a:pPr>
            <a:r>
              <a:rPr lang="en-GB" sz="1400">
                <a:solidFill>
                  <a:schemeClr val="dk2"/>
                </a:solidFill>
                <a:latin typeface="Open Sans"/>
                <a:ea typeface="Open Sans"/>
                <a:cs typeface="Open Sans"/>
                <a:sym typeface="Open Sans"/>
              </a:rPr>
              <a:t>drive better student outcomes by personalizing student feedback;</a:t>
            </a:r>
            <a:endParaRPr sz="1400">
              <a:solidFill>
                <a:schemeClr val="dk2"/>
              </a:solidFill>
              <a:latin typeface="Open Sans"/>
              <a:ea typeface="Open Sans"/>
              <a:cs typeface="Open Sans"/>
              <a:sym typeface="Open Sans"/>
            </a:endParaRPr>
          </a:p>
          <a:p>
            <a:pPr indent="-269875" lvl="0" marL="450000" rtl="0" algn="l">
              <a:spcBef>
                <a:spcPts val="1200"/>
              </a:spcBef>
              <a:spcAft>
                <a:spcPts val="0"/>
              </a:spcAft>
              <a:buClr>
                <a:schemeClr val="dk2"/>
              </a:buClr>
              <a:buSzPts val="1400"/>
              <a:buFont typeface="Open Sans"/>
              <a:buChar char="●"/>
            </a:pPr>
            <a:r>
              <a:rPr lang="en-GB" sz="1400">
                <a:solidFill>
                  <a:schemeClr val="dk2"/>
                </a:solidFill>
                <a:latin typeface="Open Sans"/>
                <a:ea typeface="Open Sans"/>
                <a:cs typeface="Open Sans"/>
                <a:sym typeface="Open Sans"/>
              </a:rPr>
              <a:t>empower students to understand and address writing issues before final submission; and</a:t>
            </a:r>
            <a:endParaRPr sz="1400">
              <a:solidFill>
                <a:schemeClr val="dk2"/>
              </a:solidFill>
              <a:latin typeface="Open Sans"/>
              <a:ea typeface="Open Sans"/>
              <a:cs typeface="Open Sans"/>
              <a:sym typeface="Open Sans"/>
            </a:endParaRPr>
          </a:p>
          <a:p>
            <a:pPr indent="-269875" lvl="0" marL="450000" rtl="0" algn="l">
              <a:spcBef>
                <a:spcPts val="1200"/>
              </a:spcBef>
              <a:spcAft>
                <a:spcPts val="1200"/>
              </a:spcAft>
              <a:buClr>
                <a:schemeClr val="lt2"/>
              </a:buClr>
              <a:buSzPts val="1400"/>
              <a:buFont typeface="Open Sans"/>
              <a:buChar char="●"/>
            </a:pPr>
            <a:r>
              <a:rPr lang="en-GB" sz="1400">
                <a:solidFill>
                  <a:schemeClr val="lt2"/>
                </a:solidFill>
                <a:latin typeface="Open Sans"/>
                <a:ea typeface="Open Sans"/>
                <a:cs typeface="Open Sans"/>
                <a:sym typeface="Open Sans"/>
              </a:rPr>
              <a:t>increase their own efficiency.</a:t>
            </a:r>
            <a:endParaRPr sz="1400">
              <a:solidFill>
                <a:schemeClr val="lt2"/>
              </a:solidFill>
              <a:latin typeface="Open Sans"/>
              <a:ea typeface="Open Sans"/>
              <a:cs typeface="Open Sans"/>
              <a:sym typeface="Open Sans"/>
            </a:endParaRPr>
          </a:p>
        </p:txBody>
      </p:sp>
      <p:pic>
        <p:nvPicPr>
          <p:cNvPr id="185" name="Google Shape;185;p28"/>
          <p:cNvPicPr preferRelativeResize="0"/>
          <p:nvPr/>
        </p:nvPicPr>
        <p:blipFill>
          <a:blip r:embed="rId3">
            <a:alphaModFix/>
          </a:blip>
          <a:stretch>
            <a:fillRect/>
          </a:stretch>
        </p:blipFill>
        <p:spPr>
          <a:xfrm>
            <a:off x="7657925" y="3455375"/>
            <a:ext cx="1046050" cy="1120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89" name="Shape 189"/>
        <p:cNvGrpSpPr/>
        <p:nvPr/>
      </p:nvGrpSpPr>
      <p:grpSpPr>
        <a:xfrm>
          <a:off x="0" y="0"/>
          <a:ext cx="0" cy="0"/>
          <a:chOff x="0" y="0"/>
          <a:chExt cx="0" cy="0"/>
        </a:xfrm>
      </p:grpSpPr>
      <p:sp>
        <p:nvSpPr>
          <p:cNvPr id="190" name="Google Shape;190;p29"/>
          <p:cNvSpPr txBox="1"/>
          <p:nvPr>
            <p:ph type="title"/>
          </p:nvPr>
        </p:nvSpPr>
        <p:spPr>
          <a:xfrm>
            <a:off x="720000" y="5760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Why Feedback Studio?</a:t>
            </a:r>
            <a:endParaRPr/>
          </a:p>
        </p:txBody>
      </p:sp>
      <p:sp>
        <p:nvSpPr>
          <p:cNvPr id="191" name="Google Shape;191;p29"/>
          <p:cNvSpPr txBox="1"/>
          <p:nvPr>
            <p:ph idx="1" type="body"/>
          </p:nvPr>
        </p:nvSpPr>
        <p:spPr>
          <a:xfrm>
            <a:off x="702000" y="1352575"/>
            <a:ext cx="8341500" cy="331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t>#1 – Feedback and grading represent some of the more difficult tasks that educators face–and often dread!</a:t>
            </a:r>
            <a:endParaRPr b="1" sz="1400"/>
          </a:p>
          <a:p>
            <a:pPr indent="0" lvl="0" marL="0" rtl="0" algn="l">
              <a:spcBef>
                <a:spcPts val="1200"/>
              </a:spcBef>
              <a:spcAft>
                <a:spcPts val="0"/>
              </a:spcAft>
              <a:buNone/>
            </a:pPr>
            <a:r>
              <a:rPr lang="en-GB" sz="1400"/>
              <a:t>Feedback Studio extends student achievement and agency by</a:t>
            </a:r>
            <a:endParaRPr sz="1400"/>
          </a:p>
          <a:p>
            <a:pPr indent="-317500" lvl="0" marL="457200" rtl="0" algn="l">
              <a:spcBef>
                <a:spcPts val="400"/>
              </a:spcBef>
              <a:spcAft>
                <a:spcPts val="0"/>
              </a:spcAft>
              <a:buSzPts val="1400"/>
              <a:buAutoNum type="alphaUcPeriod"/>
            </a:pPr>
            <a:r>
              <a:rPr lang="en-GB" sz="1400"/>
              <a:t>providing tools such as the Similarity Report to aid educators in making decisions about perceived plagiarism in student work, </a:t>
            </a:r>
            <a:endParaRPr sz="1400"/>
          </a:p>
          <a:p>
            <a:pPr indent="-317500" lvl="0" marL="457200" marR="203200" rtl="0" algn="l">
              <a:spcBef>
                <a:spcPts val="600"/>
              </a:spcBef>
              <a:spcAft>
                <a:spcPts val="0"/>
              </a:spcAft>
              <a:buSzPts val="1400"/>
              <a:buAutoNum type="alphaUcPeriod"/>
            </a:pPr>
            <a:r>
              <a:rPr lang="en-GB" sz="1400">
                <a:solidFill>
                  <a:srgbClr val="444746"/>
                </a:solidFill>
              </a:rPr>
              <a:t> providing tools such as the AI writing indicator* to aid educators in making decisions about potential AI misuse,</a:t>
            </a:r>
            <a:endParaRPr sz="1400">
              <a:solidFill>
                <a:srgbClr val="444746"/>
              </a:solidFill>
            </a:endParaRPr>
          </a:p>
          <a:p>
            <a:pPr indent="-317500" lvl="0" marL="457200" rtl="0" algn="l">
              <a:spcBef>
                <a:spcPts val="1000"/>
              </a:spcBef>
              <a:spcAft>
                <a:spcPts val="0"/>
              </a:spcAft>
              <a:buSzPts val="1400"/>
              <a:buAutoNum type="alphaUcPeriod"/>
            </a:pPr>
            <a:r>
              <a:rPr lang="en-GB" sz="1400"/>
              <a:t>using tools such as Draft Coach to empower students to edit prior to submissions, and</a:t>
            </a:r>
            <a:endParaRPr sz="1400"/>
          </a:p>
          <a:p>
            <a:pPr indent="-317500" lvl="0" marL="457200" rtl="0" algn="l">
              <a:spcBef>
                <a:spcPts val="600"/>
              </a:spcBef>
              <a:spcAft>
                <a:spcPts val="0"/>
              </a:spcAft>
              <a:buSzPts val="1400"/>
              <a:buAutoNum type="alphaUcPeriod"/>
            </a:pPr>
            <a:r>
              <a:rPr lang="en-GB" sz="1400"/>
              <a:t>providing feedback tools in a variety of formats and options to streamline the feedback process</a:t>
            </a:r>
            <a:endParaRPr sz="1400"/>
          </a:p>
          <a:p>
            <a:pPr indent="0" lvl="0" marL="457200" rtl="0" algn="l">
              <a:spcBef>
                <a:spcPts val="600"/>
              </a:spcBef>
              <a:spcAft>
                <a:spcPts val="0"/>
              </a:spcAft>
              <a:buNone/>
            </a:pPr>
            <a:r>
              <a:t/>
            </a:r>
            <a:endParaRPr sz="1400"/>
          </a:p>
          <a:p>
            <a:pPr indent="-190500" lvl="0" marL="540000" rtl="0" algn="l">
              <a:spcBef>
                <a:spcPts val="600"/>
              </a:spcBef>
              <a:spcAft>
                <a:spcPts val="1600"/>
              </a:spcAft>
              <a:buNone/>
            </a:pPr>
            <a:r>
              <a:rPr lang="en-GB" sz="1400"/>
              <a:t>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0"/>
          <p:cNvSpPr txBox="1"/>
          <p:nvPr>
            <p:ph type="title"/>
          </p:nvPr>
        </p:nvSpPr>
        <p:spPr>
          <a:xfrm>
            <a:off x="720000" y="2253600"/>
            <a:ext cx="6525600" cy="8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Increasing educator efficiency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1"/>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 much to do, not enough time …</a:t>
            </a:r>
            <a:endParaRPr/>
          </a:p>
        </p:txBody>
      </p:sp>
      <p:sp>
        <p:nvSpPr>
          <p:cNvPr id="202" name="Google Shape;202;p31"/>
          <p:cNvSpPr txBox="1"/>
          <p:nvPr>
            <p:ph idx="1" type="body"/>
          </p:nvPr>
        </p:nvSpPr>
        <p:spPr>
          <a:xfrm>
            <a:off x="752400" y="1724400"/>
            <a:ext cx="68571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Teaching and trying to give meaningful feedback makes time constraints especially relevant. </a:t>
            </a:r>
            <a:endParaRPr sz="1400"/>
          </a:p>
          <a:p>
            <a:pPr indent="0" lvl="0" marL="0" rtl="0" algn="l">
              <a:spcBef>
                <a:spcPts val="1600"/>
              </a:spcBef>
              <a:spcAft>
                <a:spcPts val="1600"/>
              </a:spcAft>
              <a:buNone/>
            </a:pPr>
            <a:r>
              <a:rPr lang="en-GB" sz="1400"/>
              <a:t>This presentation focuses on how Feedback Studio can help streamline teaching and feedback cycles by providing concrete ways to think about problems that educators need to solve daily in classrooms.</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2"/>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 much to do, not enough time – but first …</a:t>
            </a:r>
            <a:endParaRPr/>
          </a:p>
        </p:txBody>
      </p:sp>
      <p:sp>
        <p:nvSpPr>
          <p:cNvPr id="208" name="Google Shape;208;p32"/>
          <p:cNvSpPr txBox="1"/>
          <p:nvPr>
            <p:ph idx="1" type="body"/>
          </p:nvPr>
        </p:nvSpPr>
        <p:spPr>
          <a:xfrm>
            <a:off x="752400" y="1724400"/>
            <a:ext cx="72147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Let’s talk about </a:t>
            </a:r>
            <a:r>
              <a:rPr b="1" lang="en-GB" sz="1400"/>
              <a:t>who</a:t>
            </a:r>
            <a:r>
              <a:rPr lang="en-GB" sz="1400"/>
              <a:t> can use Feedback Studio to streamline feedback workflows!</a:t>
            </a:r>
            <a:endParaRPr sz="1400"/>
          </a:p>
          <a:p>
            <a:pPr indent="-317500" lvl="0" marL="457200" rtl="0" algn="l">
              <a:spcBef>
                <a:spcPts val="1600"/>
              </a:spcBef>
              <a:spcAft>
                <a:spcPts val="0"/>
              </a:spcAft>
              <a:buClr>
                <a:schemeClr val="lt2"/>
              </a:buClr>
              <a:buSzPts val="1400"/>
              <a:buChar char="●"/>
            </a:pPr>
            <a:r>
              <a:rPr b="1" lang="en-GB" sz="1400">
                <a:solidFill>
                  <a:schemeClr val="lt2"/>
                </a:solidFill>
              </a:rPr>
              <a:t>Meaningful feedback does not start and stop in writing/</a:t>
            </a:r>
            <a:r>
              <a:rPr b="1" lang="en-GB" sz="1400">
                <a:solidFill>
                  <a:schemeClr val="lt2"/>
                </a:solidFill>
              </a:rPr>
              <a:t>composition assignments</a:t>
            </a:r>
            <a:r>
              <a:rPr b="1" lang="en-GB" sz="1400">
                <a:solidFill>
                  <a:schemeClr val="lt2"/>
                </a:solidFill>
              </a:rPr>
              <a:t>!</a:t>
            </a:r>
            <a:endParaRPr b="1" sz="1400">
              <a:solidFill>
                <a:schemeClr val="lt2"/>
              </a:solidFill>
            </a:endParaRPr>
          </a:p>
          <a:p>
            <a:pPr indent="-317500" lvl="1" marL="914400" rtl="0" algn="l">
              <a:spcBef>
                <a:spcPts val="0"/>
              </a:spcBef>
              <a:spcAft>
                <a:spcPts val="0"/>
              </a:spcAft>
              <a:buSzPts val="1400"/>
              <a:buChar char="○"/>
            </a:pPr>
            <a:r>
              <a:rPr lang="en-GB" sz="1400"/>
              <a:t>F</a:t>
            </a:r>
            <a:r>
              <a:rPr lang="en-GB" sz="1400"/>
              <a:t>eatures such as </a:t>
            </a:r>
            <a:r>
              <a:rPr lang="en-GB" sz="1400" u="sng">
                <a:solidFill>
                  <a:schemeClr val="hlink"/>
                </a:solidFill>
                <a:hlinkClick r:id="rId3"/>
              </a:rPr>
              <a:t>template exclusion</a:t>
            </a:r>
            <a:r>
              <a:rPr lang="en-GB" sz="1400"/>
              <a:t> open up Feedback Studio for many different types of assignments, not just for “typical” writing assignments.</a:t>
            </a:r>
            <a:endParaRPr sz="1400"/>
          </a:p>
          <a:p>
            <a:pPr indent="-317500" lvl="1" marL="914400" rtl="0" algn="l">
              <a:spcBef>
                <a:spcPts val="0"/>
              </a:spcBef>
              <a:spcAft>
                <a:spcPts val="0"/>
              </a:spcAft>
              <a:buSzPts val="1400"/>
              <a:buChar char="○"/>
            </a:pPr>
            <a:r>
              <a:rPr lang="en-GB" sz="1400" u="sng">
                <a:solidFill>
                  <a:schemeClr val="hlink"/>
                </a:solidFill>
                <a:hlinkClick r:id="rId4"/>
              </a:rPr>
              <a:t>Social Studies</a:t>
            </a:r>
            <a:r>
              <a:rPr lang="en-GB" sz="1400"/>
              <a:t> and </a:t>
            </a:r>
            <a:r>
              <a:rPr lang="en-GB" sz="1400" u="sng">
                <a:solidFill>
                  <a:schemeClr val="hlink"/>
                </a:solidFill>
                <a:hlinkClick r:id="rId5"/>
              </a:rPr>
              <a:t>STEM</a:t>
            </a:r>
            <a:r>
              <a:rPr lang="en-GB" sz="1400"/>
              <a:t> educators can easily use this for worksheets, lab reports, scatterplots, reflections, etc. </a:t>
            </a:r>
            <a:r>
              <a:rPr lang="en-GB" sz="1400"/>
              <a:t>when</a:t>
            </a:r>
            <a:r>
              <a:rPr lang="en-GB" sz="1400"/>
              <a:t> they upload a template or create a template in the </a:t>
            </a:r>
            <a:r>
              <a:rPr lang="en-GB" sz="1400"/>
              <a:t>interface</a:t>
            </a:r>
            <a:r>
              <a:rPr lang="en-GB" sz="1400"/>
              <a:t>.</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3"/>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 much to do, not enough time – but first … and also … </a:t>
            </a:r>
            <a:endParaRPr/>
          </a:p>
        </p:txBody>
      </p:sp>
      <p:sp>
        <p:nvSpPr>
          <p:cNvPr id="214" name="Google Shape;214;p33"/>
          <p:cNvSpPr txBox="1"/>
          <p:nvPr>
            <p:ph idx="1" type="body"/>
          </p:nvPr>
        </p:nvSpPr>
        <p:spPr>
          <a:xfrm>
            <a:off x="752400" y="1724400"/>
            <a:ext cx="74553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Let’s talk about </a:t>
            </a:r>
            <a:r>
              <a:rPr b="1" lang="en-GB" sz="1400"/>
              <a:t>why</a:t>
            </a:r>
            <a:r>
              <a:rPr lang="en-GB" sz="1400"/>
              <a:t> we use Feedback Studio to streamline feedback workflows. Template exclusion </a:t>
            </a:r>
            <a:endParaRPr sz="1400"/>
          </a:p>
          <a:p>
            <a:pPr indent="-317500" lvl="1" marL="914400" rtl="0" algn="l">
              <a:spcBef>
                <a:spcPts val="1600"/>
              </a:spcBef>
              <a:spcAft>
                <a:spcPts val="0"/>
              </a:spcAft>
              <a:buSzPts val="1400"/>
              <a:buChar char="○"/>
            </a:pPr>
            <a:r>
              <a:rPr lang="en-GB" sz="1400"/>
              <a:t>automatically excludes the text matched with a template when the Similarity Report is run. </a:t>
            </a:r>
            <a:endParaRPr sz="1400"/>
          </a:p>
          <a:p>
            <a:pPr indent="-317500" lvl="1" marL="914400" rtl="0" algn="l">
              <a:spcBef>
                <a:spcPts val="0"/>
              </a:spcBef>
              <a:spcAft>
                <a:spcPts val="0"/>
              </a:spcAft>
              <a:buSzPts val="1400"/>
              <a:buChar char="○"/>
            </a:pPr>
            <a:r>
              <a:rPr lang="en-GB" sz="1400"/>
              <a:t>reduces false positives in the Similarity </a:t>
            </a:r>
            <a:r>
              <a:rPr lang="en-GB" sz="1400"/>
              <a:t>Report</a:t>
            </a:r>
            <a:r>
              <a:rPr lang="en-GB" sz="1400"/>
              <a:t> so less time is spent soothing upset students who are concerned about higher similarity matches.</a:t>
            </a:r>
            <a:endParaRPr sz="1400"/>
          </a:p>
          <a:p>
            <a:pPr indent="0" lvl="0" marL="457200" rtl="0" algn="l">
              <a:spcBef>
                <a:spcPts val="1600"/>
              </a:spcBef>
              <a:spcAft>
                <a:spcPts val="0"/>
              </a:spcAft>
              <a:buNone/>
            </a:pPr>
            <a:r>
              <a:t/>
            </a:r>
            <a:endParaRPr sz="1400"/>
          </a:p>
          <a:p>
            <a:pPr indent="0" lvl="0" marL="0" rtl="0" algn="l">
              <a:spcBef>
                <a:spcPts val="1600"/>
              </a:spcBef>
              <a:spcAft>
                <a:spcPts val="1600"/>
              </a:spcAft>
              <a:buNone/>
            </a:pPr>
            <a:r>
              <a:t/>
            </a:r>
            <a:endParaRPr sz="1400"/>
          </a:p>
        </p:txBody>
      </p:sp>
    </p:spTree>
  </p:cSld>
  <p:clrMapOvr>
    <a:masterClrMapping/>
  </p:clrMapOvr>
</p:sld>
</file>

<file path=ppt/theme/theme1.xml><?xml version="1.0" encoding="utf-8"?>
<a:theme xmlns:a="http://schemas.openxmlformats.org/drawingml/2006/main" xmlns:r="http://schemas.openxmlformats.org/officeDocument/2006/relationships" name="Turnitin">
  <a:themeElements>
    <a:clrScheme name="Simple Light">
      <a:dk1>
        <a:srgbClr val="003C46"/>
      </a:dk1>
      <a:lt1>
        <a:srgbClr val="FFFFFF"/>
      </a:lt1>
      <a:dk2>
        <a:srgbClr val="575757"/>
      </a:dk2>
      <a:lt2>
        <a:srgbClr val="0096FF"/>
      </a:lt2>
      <a:accent1>
        <a:srgbClr val="EFF4F3"/>
      </a:accent1>
      <a:accent2>
        <a:srgbClr val="C8C8C8"/>
      </a:accent2>
      <a:accent3>
        <a:srgbClr val="FFF099"/>
      </a:accent3>
      <a:accent4>
        <a:srgbClr val="FFE500"/>
      </a:accent4>
      <a:accent5>
        <a:srgbClr val="B2C4C7"/>
      </a:accent5>
      <a:accent6>
        <a:srgbClr val="7F9DA2"/>
      </a:accent6>
      <a:hlink>
        <a:srgbClr val="0096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